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326" r:id="rId3"/>
    <p:sldId id="328" r:id="rId4"/>
    <p:sldId id="263" r:id="rId5"/>
    <p:sldId id="319" r:id="rId6"/>
    <p:sldId id="294" r:id="rId7"/>
    <p:sldId id="327" r:id="rId8"/>
    <p:sldId id="273" r:id="rId9"/>
    <p:sldId id="290" r:id="rId10"/>
    <p:sldId id="323" r:id="rId11"/>
    <p:sldId id="291" r:id="rId12"/>
    <p:sldId id="292" r:id="rId13"/>
    <p:sldId id="277" r:id="rId14"/>
    <p:sldId id="280" r:id="rId15"/>
    <p:sldId id="293" r:id="rId16"/>
    <p:sldId id="320" r:id="rId17"/>
    <p:sldId id="302" r:id="rId18"/>
    <p:sldId id="269" r:id="rId19"/>
    <p:sldId id="316" r:id="rId20"/>
    <p:sldId id="265" r:id="rId21"/>
    <p:sldId id="314" r:id="rId22"/>
    <p:sldId id="324" r:id="rId23"/>
    <p:sldId id="322" r:id="rId24"/>
    <p:sldId id="32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B5332E"/>
    <a:srgbClr val="957347"/>
    <a:srgbClr val="FFFFDB"/>
    <a:srgbClr val="FFDF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57" autoAdjust="0"/>
  </p:normalViewPr>
  <p:slideViewPr>
    <p:cSldViewPr snapToGrid="0" snapToObjects="1">
      <p:cViewPr>
        <p:scale>
          <a:sx n="100" d="100"/>
          <a:sy n="100" d="100"/>
        </p:scale>
        <p:origin x="-2152"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50" d="100"/>
          <a:sy n="150" d="100"/>
        </p:scale>
        <p:origin x="-2800" y="-8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E1ED80-C90C-364B-881F-270119517E91}" type="datetimeFigureOut">
              <a:rPr lang="en-US" smtClean="0"/>
              <a:t>28/10/16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84E702-3A13-ED4E-9659-533A72079E51}" type="slidenum">
              <a:rPr lang="en-US" smtClean="0"/>
              <a:t>‹#›</a:t>
            </a:fld>
            <a:endParaRPr lang="en-US"/>
          </a:p>
        </p:txBody>
      </p:sp>
    </p:spTree>
    <p:extLst>
      <p:ext uri="{BB962C8B-B14F-4D97-AF65-F5344CB8AC3E}">
        <p14:creationId xmlns:p14="http://schemas.microsoft.com/office/powerpoint/2010/main" val="2522613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9938D7-3DCF-B04E-921C-2048AD28A828}" type="datetimeFigureOut">
              <a:rPr lang="en-US" smtClean="0"/>
              <a:t>28/10/16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113F1A-342C-B642-9570-B95C320D2270}" type="slidenum">
              <a:rPr lang="en-US" smtClean="0"/>
              <a:t>‹#›</a:t>
            </a:fld>
            <a:endParaRPr lang="en-US"/>
          </a:p>
        </p:txBody>
      </p:sp>
    </p:spTree>
    <p:extLst>
      <p:ext uri="{BB962C8B-B14F-4D97-AF65-F5344CB8AC3E}">
        <p14:creationId xmlns:p14="http://schemas.microsoft.com/office/powerpoint/2010/main" val="1011288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113F1A-342C-B642-9570-B95C320D2270}" type="slidenum">
              <a:rPr lang="en-US" smtClean="0"/>
              <a:t>1</a:t>
            </a:fld>
            <a:endParaRPr lang="en-US"/>
          </a:p>
        </p:txBody>
      </p:sp>
    </p:spTree>
    <p:extLst>
      <p:ext uri="{BB962C8B-B14F-4D97-AF65-F5344CB8AC3E}">
        <p14:creationId xmlns:p14="http://schemas.microsoft.com/office/powerpoint/2010/main" val="2140814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best indications of the bedding are often</a:t>
            </a:r>
            <a:r>
              <a:rPr lang="en-US" baseline="0" dirty="0" smtClean="0"/>
              <a:t> given by fossils, especially where these occur in clearly defined fossil beds. The left photograph shows a bed of </a:t>
            </a:r>
            <a:r>
              <a:rPr lang="en-US" i="1" baseline="0" dirty="0" err="1" smtClean="0"/>
              <a:t>Manticula</a:t>
            </a:r>
            <a:r>
              <a:rPr lang="en-US" i="1" baseline="0" dirty="0" smtClean="0"/>
              <a:t> </a:t>
            </a:r>
            <a:r>
              <a:rPr lang="en-US" i="1" baseline="0" dirty="0" err="1" smtClean="0"/>
              <a:t>problematica</a:t>
            </a:r>
            <a:r>
              <a:rPr lang="en-US" baseline="0" dirty="0" smtClean="0"/>
              <a:t>; the right photograph shows a bed filled with </a:t>
            </a:r>
            <a:r>
              <a:rPr lang="en-US" i="1" baseline="0" dirty="0" err="1" smtClean="0"/>
              <a:t>Monotis</a:t>
            </a:r>
            <a:r>
              <a:rPr lang="en-US" baseline="0" dirty="0" smtClean="0"/>
              <a:t> sp.</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10</a:t>
            </a:fld>
            <a:endParaRPr lang="en-US"/>
          </a:p>
        </p:txBody>
      </p:sp>
    </p:spTree>
    <p:extLst>
      <p:ext uri="{BB962C8B-B14F-4D97-AF65-F5344CB8AC3E}">
        <p14:creationId xmlns:p14="http://schemas.microsoft.com/office/powerpoint/2010/main" val="128030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Clues to the bedding</a:t>
            </a:r>
            <a:r>
              <a:rPr lang="en-US" baseline="0" dirty="0" smtClean="0"/>
              <a:t> can also be found where fossils are more sparsely distributed. Here, </a:t>
            </a:r>
            <a:r>
              <a:rPr lang="en-US" i="1" baseline="0" dirty="0" err="1" smtClean="0"/>
              <a:t>Manticula</a:t>
            </a:r>
            <a:r>
              <a:rPr lang="en-US" i="1" baseline="0" dirty="0" smtClean="0"/>
              <a:t> </a:t>
            </a:r>
            <a:r>
              <a:rPr lang="en-US" i="1" baseline="0" dirty="0" err="1" smtClean="0"/>
              <a:t>problematica</a:t>
            </a:r>
            <a:r>
              <a:rPr lang="en-US" i="1" baseline="0" dirty="0" smtClean="0"/>
              <a:t> </a:t>
            </a:r>
            <a:r>
              <a:rPr lang="en-US" baseline="0" dirty="0" smtClean="0"/>
              <a:t>fossils have been cut by the joint surface, and form small, elongated depressions, running in lines from the top to the bottom of the photograph. They show that the bedding here runs steeply into the outcrop; the dashed white line depicts the strike direction.</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11</a:t>
            </a:fld>
            <a:endParaRPr lang="en-US"/>
          </a:p>
        </p:txBody>
      </p:sp>
    </p:spTree>
    <p:extLst>
      <p:ext uri="{BB962C8B-B14F-4D97-AF65-F5344CB8AC3E}">
        <p14:creationId xmlns:p14="http://schemas.microsoft.com/office/powerpoint/2010/main" val="31956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Clues to the bedding are also occasionally given by</a:t>
            </a:r>
            <a:r>
              <a:rPr lang="en-US" baseline="0" dirty="0" smtClean="0"/>
              <a:t> changes in lithology. Here, a rocky outcrop, formed of sandstone, can be traced up a slope, with an apparent dip shown by the arrow. Confirmation is provided by a bed of pebbly conglomerate that runs parallel to the outcrop, as indicated by the dotted line.</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12</a:t>
            </a:fld>
            <a:endParaRPr lang="en-US"/>
          </a:p>
        </p:txBody>
      </p:sp>
    </p:spTree>
    <p:extLst>
      <p:ext uri="{BB962C8B-B14F-4D97-AF65-F5344CB8AC3E}">
        <p14:creationId xmlns:p14="http://schemas.microsoft.com/office/powerpoint/2010/main" val="96896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Measurements of dip and strike</a:t>
            </a:r>
            <a:r>
              <a:rPr lang="en-US" baseline="0" dirty="0" smtClean="0"/>
              <a:t> at </a:t>
            </a:r>
            <a:r>
              <a:rPr lang="en-US" baseline="0" dirty="0" err="1" smtClean="0"/>
              <a:t>Highfield</a:t>
            </a:r>
            <a:r>
              <a:rPr lang="en-US" baseline="0" dirty="0" smtClean="0"/>
              <a:t> show considerable variability. To the west, the rocks dip eastwards at angles of 60-70</a:t>
            </a:r>
            <a:r>
              <a:rPr lang="en-US" baseline="30000" dirty="0" smtClean="0"/>
              <a:t>o</a:t>
            </a:r>
            <a:r>
              <a:rPr lang="en-US" baseline="0" dirty="0" smtClean="0"/>
              <a:t>.</a:t>
            </a:r>
            <a:r>
              <a:rPr lang="en-US" dirty="0" smtClean="0"/>
              <a:t> To the immediate west of this zone the dip is reversed, and the rocks dip more steeply (70-90</a:t>
            </a:r>
            <a:r>
              <a:rPr lang="en-US" baseline="30000" dirty="0" smtClean="0"/>
              <a:t>o</a:t>
            </a:r>
            <a:r>
              <a:rPr lang="en-US" dirty="0" smtClean="0"/>
              <a:t>) to the west. Few measurements have yet been made</a:t>
            </a:r>
            <a:r>
              <a:rPr lang="en-US" baseline="0" dirty="0" smtClean="0"/>
              <a:t> in the eastern area of the farm, but those that have suggest another reversal, with dips to the east-south-east. The overall pattern hints at the presence of at least one major fold, in the form of a syncline running south-west to north-east through the area; the white dashed line shows the inferred axis of the syncline. An anticline, or perhaps a fault, may also run along the line indicated by the yellow dots.</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13</a:t>
            </a:fld>
            <a:endParaRPr lang="en-US"/>
          </a:p>
        </p:txBody>
      </p:sp>
    </p:spTree>
    <p:extLst>
      <p:ext uri="{BB962C8B-B14F-4D97-AF65-F5344CB8AC3E}">
        <p14:creationId xmlns:p14="http://schemas.microsoft.com/office/powerpoint/2010/main" val="46446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Faults are also evident at </a:t>
            </a:r>
            <a:r>
              <a:rPr lang="en-US" dirty="0" err="1" smtClean="0"/>
              <a:t>Highfield</a:t>
            </a:r>
            <a:r>
              <a:rPr lang="en-US" dirty="0" smtClean="0"/>
              <a:t>,</a:t>
            </a:r>
            <a:r>
              <a:rPr lang="en-US" baseline="0" dirty="0" smtClean="0"/>
              <a:t> as illustrated in the photographs here. Identifying the throw (</a:t>
            </a:r>
            <a:r>
              <a:rPr lang="en-US" baseline="0" dirty="0" err="1" smtClean="0"/>
              <a:t>i</a:t>
            </a:r>
            <a:r>
              <a:rPr lang="en-US" baseline="0" dirty="0" smtClean="0"/>
              <a:t>,.e. direction of movement) of the faults is difficult, because they usually coincide with bedding planes, so there is little variation in rock type from one side to the other of the fault, and no obvious </a:t>
            </a:r>
            <a:r>
              <a:rPr lang="en-US" baseline="0" dirty="0" err="1" smtClean="0"/>
              <a:t>disjuncton</a:t>
            </a:r>
            <a:r>
              <a:rPr lang="en-US" baseline="0" dirty="0" smtClean="0"/>
              <a:t> in the bedding. Typically, the faults are also narrow (1-2 metres in breadth) and filled with crushed rock, aligned parallel to the fault (see left photograph). In most cases, several faults occur together, as parallel clusters, suggesting that movement occurred not as a single movement along a major </a:t>
            </a:r>
            <a:r>
              <a:rPr lang="en-US" baseline="0" dirty="0" err="1" smtClean="0"/>
              <a:t>faultline</a:t>
            </a:r>
            <a:r>
              <a:rPr lang="en-US" baseline="0" dirty="0" smtClean="0"/>
              <a:t>, but as a series of separate movements along a zone of faulting.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14</a:t>
            </a:fld>
            <a:endParaRPr lang="en-US"/>
          </a:p>
        </p:txBody>
      </p:sp>
    </p:spTree>
    <p:extLst>
      <p:ext uri="{BB962C8B-B14F-4D97-AF65-F5344CB8AC3E}">
        <p14:creationId xmlns:p14="http://schemas.microsoft.com/office/powerpoint/2010/main" val="378688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the features</a:t>
            </a:r>
            <a:r>
              <a:rPr lang="en-US" baseline="0" dirty="0" smtClean="0"/>
              <a:t> that look like faults may be traditional thrust faults. Some, such as the feature here, are filled with fine, weathered material, little different from the </a:t>
            </a:r>
            <a:r>
              <a:rPr lang="en-US" baseline="0" dirty="0" err="1" smtClean="0"/>
              <a:t>hillwash</a:t>
            </a:r>
            <a:r>
              <a:rPr lang="en-US" baseline="0" dirty="0" smtClean="0"/>
              <a:t> that now covers the slopes. One possibility is that they are ‘gulls’. These are tensional features, caused by opening up of joints or bedding planes when pressure release during valley-cutting allows the rocks to creep downslope. Examples of gulling have not been reported in New Zealand before, but they are relatively common in many parts of the UK. More research is needed to confirm the origin of these features.</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15</a:t>
            </a:fld>
            <a:endParaRPr lang="en-US"/>
          </a:p>
        </p:txBody>
      </p:sp>
    </p:spTree>
    <p:extLst>
      <p:ext uri="{BB962C8B-B14F-4D97-AF65-F5344CB8AC3E}">
        <p14:creationId xmlns:p14="http://schemas.microsoft.com/office/powerpoint/2010/main" val="2954429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faults in this area appear to have only a small influence on the landscape. This is probably mainly because they run along bedding planes and thus do not bring together rocks of markedly different character, which erode at different rates. For this reason, t</a:t>
            </a:r>
            <a:r>
              <a:rPr lang="en-US" dirty="0" smtClean="0"/>
              <a:t>racing faults across the landscape is not easy</a:t>
            </a:r>
            <a:r>
              <a:rPr lang="en-US" baseline="0" dirty="0" smtClean="0"/>
              <a:t>. Clues can be found, however, in features such as </a:t>
            </a:r>
            <a:r>
              <a:rPr lang="en-US" baseline="0" dirty="0" err="1" smtClean="0"/>
              <a:t>knicks</a:t>
            </a:r>
            <a:r>
              <a:rPr lang="en-US" baseline="0" dirty="0" smtClean="0"/>
              <a:t> and </a:t>
            </a:r>
            <a:r>
              <a:rPr lang="en-US" baseline="0" dirty="0" err="1" smtClean="0"/>
              <a:t>localised</a:t>
            </a:r>
            <a:r>
              <a:rPr lang="en-US" baseline="0" dirty="0" smtClean="0"/>
              <a:t> saddles in ridgelines, areas of finely broken scree which may indicate crush zones, unexpected changes in stream direction, and areas of hummocky ground which suggest </a:t>
            </a:r>
            <a:r>
              <a:rPr lang="en-US" baseline="0" dirty="0" err="1" smtClean="0"/>
              <a:t>localised</a:t>
            </a:r>
            <a:r>
              <a:rPr lang="en-US" baseline="0" dirty="0" smtClean="0"/>
              <a:t> displacement. Based on these features, two converging </a:t>
            </a:r>
            <a:r>
              <a:rPr lang="en-US" baseline="0" dirty="0" err="1" smtClean="0"/>
              <a:t>faultlines</a:t>
            </a:r>
            <a:r>
              <a:rPr lang="en-US" baseline="0" dirty="0" smtClean="0"/>
              <a:t> (red, dashed lines) can be postulated in the area shown here. (Note that north on this image is to the left of the slide)</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16</a:t>
            </a:fld>
            <a:endParaRPr lang="en-US"/>
          </a:p>
        </p:txBody>
      </p:sp>
    </p:spTree>
    <p:extLst>
      <p:ext uri="{BB962C8B-B14F-4D97-AF65-F5344CB8AC3E}">
        <p14:creationId xmlns:p14="http://schemas.microsoft.com/office/powerpoint/2010/main" val="96501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GIS (geographical information systems) more detailed predictions of </a:t>
            </a:r>
            <a:r>
              <a:rPr lang="en-US" dirty="0" err="1" smtClean="0"/>
              <a:t>faultlines</a:t>
            </a:r>
            <a:r>
              <a:rPr lang="en-US" baseline="0" dirty="0" smtClean="0"/>
              <a:t> can be made. Here we have used software that projects a surface plane through the landscape. We feed in the dip and direction of each of the faults at locations where we can measure them (shown by the data next to the write arrows). The software then extrapolates the line of the fault both vertically and horizontally, and calculates where it will cut the land surface. The predicted lines are shown in yellow on the map. They run almost perfectly through all the features that we identified as possible clues to the fault. (Note that this image has been </a:t>
            </a:r>
            <a:r>
              <a:rPr lang="en-US" baseline="0" dirty="0" err="1" smtClean="0"/>
              <a:t>reorientated</a:t>
            </a:r>
            <a:r>
              <a:rPr lang="en-US" baseline="0" dirty="0" smtClean="0"/>
              <a:t> compared to the previous one, with north at the top).</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17</a:t>
            </a:fld>
            <a:endParaRPr lang="en-US"/>
          </a:p>
        </p:txBody>
      </p:sp>
    </p:spTree>
    <p:extLst>
      <p:ext uri="{BB962C8B-B14F-4D97-AF65-F5344CB8AC3E}">
        <p14:creationId xmlns:p14="http://schemas.microsoft.com/office/powerpoint/2010/main" val="390858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Fossils provide some of the most important evidence we can use in mapping the geology – though of course they are only likely to be present in sedimentary rocks. As</a:t>
            </a:r>
            <a:r>
              <a:rPr lang="en-US" baseline="0" dirty="0" smtClean="0"/>
              <a:t> already mentioned, they can help to show the line of the bedding plane, but also give an indication of the age of the rocks and the environment of deposition. By tracing and mapping fossil species, we can also correlate the rocks between different outcrops, and work out the stratigraphy.</a:t>
            </a:r>
            <a:r>
              <a:rPr lang="en-US" dirty="0" smtClean="0"/>
              <a:t>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18</a:t>
            </a:fld>
            <a:endParaRPr lang="en-US"/>
          </a:p>
        </p:txBody>
      </p:sp>
    </p:spTree>
    <p:extLst>
      <p:ext uri="{BB962C8B-B14F-4D97-AF65-F5344CB8AC3E}">
        <p14:creationId xmlns:p14="http://schemas.microsoft.com/office/powerpoint/2010/main" val="411102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five stages of the Triassic recognised in the </a:t>
            </a:r>
            <a:r>
              <a:rPr lang="en-US" dirty="0" err="1" smtClean="0"/>
              <a:t>Highfield</a:t>
            </a:r>
            <a:r>
              <a:rPr lang="en-US" dirty="0" smtClean="0"/>
              <a:t> area </a:t>
            </a:r>
            <a:r>
              <a:rPr lang="en-US" baseline="0" dirty="0" smtClean="0"/>
              <a:t>are characterised by a somewhat different fossil assemblages. The assemblages also include specific fossil species restricted to that stage. Finding these fossils thus provides strong evidence of the age of the rocks. Fossils can only be interpreted, however, if they can be accurately identified, and that can be difficult both because good specimens of the fossils may be hard to find, and good reference materials, with which to compare the finds, are not always available. Here we show photos of four of the main indicator fossils for the Triassic, found at </a:t>
            </a:r>
            <a:r>
              <a:rPr lang="en-US" baseline="0" dirty="0" err="1" smtClean="0"/>
              <a:t>Highfield</a:t>
            </a:r>
            <a:r>
              <a:rPr lang="en-US" baseline="0" dirty="0" smtClean="0"/>
              <a:t> – but as yet we don</a:t>
            </a:r>
            <a:r>
              <a:rPr lang="fr-FR" baseline="0" dirty="0" smtClean="0"/>
              <a:t>’</a:t>
            </a:r>
            <a:r>
              <a:rPr lang="en-US" baseline="0" dirty="0" smtClean="0"/>
              <a:t>t have a good specimen to show of the </a:t>
            </a:r>
            <a:r>
              <a:rPr lang="en-US" baseline="0" dirty="0" err="1" smtClean="0"/>
              <a:t>Oretian</a:t>
            </a:r>
            <a:r>
              <a:rPr lang="en-US" baseline="0" dirty="0" smtClean="0"/>
              <a:t> indicator, </a:t>
            </a:r>
            <a:r>
              <a:rPr lang="en-US" i="1" baseline="0" dirty="0" err="1" smtClean="0"/>
              <a:t>Oxycolpella</a:t>
            </a:r>
            <a:r>
              <a:rPr lang="en-US" i="1" baseline="0" dirty="0" smtClean="0"/>
              <a:t> </a:t>
            </a:r>
            <a:r>
              <a:rPr lang="en-US" i="1" baseline="0" dirty="0" err="1" smtClean="0"/>
              <a:t>wreyi</a:t>
            </a:r>
            <a:r>
              <a:rPr lang="en-US" i="1" baseline="0" dirty="0" smtClean="0"/>
              <a:t>.</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19</a:t>
            </a:fld>
            <a:endParaRPr lang="en-US"/>
          </a:p>
        </p:txBody>
      </p:sp>
    </p:spTree>
    <p:extLst>
      <p:ext uri="{BB962C8B-B14F-4D97-AF65-F5344CB8AC3E}">
        <p14:creationId xmlns:p14="http://schemas.microsoft.com/office/powerpoint/2010/main" val="216196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2</a:t>
            </a:fld>
            <a:endParaRPr lang="en-US"/>
          </a:p>
        </p:txBody>
      </p:sp>
    </p:spTree>
    <p:extLst>
      <p:ext uri="{BB962C8B-B14F-4D97-AF65-F5344CB8AC3E}">
        <p14:creationId xmlns:p14="http://schemas.microsoft.com/office/powerpoint/2010/main" val="987961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Collection to date has produced a large fossil fauna, comprising at least thirty different species. These include brachiopods, bivalves,</a:t>
            </a:r>
            <a:r>
              <a:rPr lang="en-US" baseline="0" dirty="0" smtClean="0"/>
              <a:t> crinoids, </a:t>
            </a:r>
            <a:r>
              <a:rPr lang="en-US" baseline="0" dirty="0" err="1" smtClean="0"/>
              <a:t>bryozoa</a:t>
            </a:r>
            <a:r>
              <a:rPr lang="en-US" baseline="0" dirty="0" smtClean="0"/>
              <a:t>, </a:t>
            </a:r>
            <a:r>
              <a:rPr lang="en-US" baseline="0" dirty="0" err="1" smtClean="0"/>
              <a:t>anthozoa</a:t>
            </a:r>
            <a:r>
              <a:rPr lang="en-US" baseline="0" dirty="0" smtClean="0"/>
              <a:t>, </a:t>
            </a:r>
            <a:r>
              <a:rPr lang="en-US" baseline="0" dirty="0" err="1" smtClean="0"/>
              <a:t>ammonoids</a:t>
            </a:r>
            <a:r>
              <a:rPr lang="en-US" baseline="0" dirty="0" smtClean="0"/>
              <a:t> and plant fragments. Identification of the fossils, and confirmation of the identifications, continues, and a substantial number of finds still remain to be classified. </a:t>
            </a:r>
            <a:r>
              <a:rPr lang="en-US" baseline="0" dirty="0" err="1" smtClean="0"/>
              <a:t>Saeveral</a:t>
            </a:r>
            <a:r>
              <a:rPr lang="en-US" baseline="0" dirty="0" smtClean="0"/>
              <a:t> of the finds (e.g. the </a:t>
            </a:r>
            <a:r>
              <a:rPr lang="en-US" baseline="0" dirty="0" err="1" smtClean="0"/>
              <a:t>anthozoa</a:t>
            </a:r>
            <a:r>
              <a:rPr lang="en-US" baseline="0" dirty="0" smtClean="0"/>
              <a:t>) are unusual, and have been reported to the GNS Fossil Record Electronic Database (FRED).</a:t>
            </a:r>
            <a:endParaRPr lang="en-US" dirty="0" smtClean="0"/>
          </a:p>
          <a:p>
            <a:endParaRPr lang="en-US" dirty="0" smtClean="0"/>
          </a:p>
          <a:p>
            <a:r>
              <a:rPr lang="en-US" baseline="0" dirty="0" smtClean="0"/>
              <a:t>Mapping of the fossils shows a clear pattern, reflecting the different age of the rock strata. Three different zones are evident, indicated by the green symbols (</a:t>
            </a:r>
            <a:r>
              <a:rPr lang="en-US" baseline="0" dirty="0" err="1" smtClean="0"/>
              <a:t>Kaihikuan</a:t>
            </a:r>
            <a:r>
              <a:rPr lang="en-US" baseline="0" dirty="0" smtClean="0"/>
              <a:t>), the yellow (</a:t>
            </a:r>
            <a:r>
              <a:rPr lang="en-US" i="1" baseline="0" dirty="0" err="1" smtClean="0"/>
              <a:t>Manticula</a:t>
            </a:r>
            <a:r>
              <a:rPr lang="en-US" i="1" baseline="0" dirty="0" smtClean="0"/>
              <a:t> </a:t>
            </a:r>
            <a:r>
              <a:rPr lang="en-US" i="1" baseline="0" dirty="0" err="1" smtClean="0"/>
              <a:t>problematica</a:t>
            </a:r>
            <a:r>
              <a:rPr lang="en-US" baseline="0" dirty="0" smtClean="0"/>
              <a:t>, indicative of the </a:t>
            </a:r>
            <a:r>
              <a:rPr lang="en-US" baseline="0" dirty="0" err="1" smtClean="0"/>
              <a:t>Otamitan</a:t>
            </a:r>
            <a:r>
              <a:rPr lang="en-US" baseline="0" dirty="0" smtClean="0"/>
              <a:t>), and the red circles (</a:t>
            </a:r>
            <a:r>
              <a:rPr lang="en-US" i="1" baseline="0" dirty="0" err="1" smtClean="0"/>
              <a:t>Monotis</a:t>
            </a:r>
            <a:r>
              <a:rPr lang="en-US" i="1" baseline="0" dirty="0" smtClean="0"/>
              <a:t> </a:t>
            </a:r>
            <a:r>
              <a:rPr lang="en-US" baseline="0" dirty="0" smtClean="0"/>
              <a:t>sp., indicative of the </a:t>
            </a:r>
            <a:r>
              <a:rPr lang="en-US" baseline="0" dirty="0" err="1" smtClean="0"/>
              <a:t>Warepan</a:t>
            </a:r>
            <a:r>
              <a:rPr lang="en-US" baseline="0" dirty="0" smtClean="0"/>
              <a:t>). A fourth zone may exist in the south-west, beyond the limits of the </a:t>
            </a:r>
            <a:r>
              <a:rPr lang="en-US" i="1" baseline="0" dirty="0" err="1" smtClean="0"/>
              <a:t>Monotis</a:t>
            </a:r>
            <a:r>
              <a:rPr lang="en-US" baseline="0" dirty="0" smtClean="0"/>
              <a:t> specimens, and there is a possible fifth zone (indicated by the large red circles) where </a:t>
            </a:r>
            <a:r>
              <a:rPr lang="en-US" i="1" baseline="0" dirty="0" err="1" smtClean="0"/>
              <a:t>Oxycolpella</a:t>
            </a:r>
            <a:r>
              <a:rPr lang="en-US" i="1" baseline="0" dirty="0" smtClean="0"/>
              <a:t> </a:t>
            </a:r>
            <a:r>
              <a:rPr lang="en-US" i="1" baseline="0" dirty="0" err="1" smtClean="0"/>
              <a:t>wreyi</a:t>
            </a:r>
            <a:r>
              <a:rPr lang="en-US" i="0" baseline="0" dirty="0" smtClean="0"/>
              <a:t> and other possible </a:t>
            </a:r>
            <a:r>
              <a:rPr lang="en-US" i="0" baseline="0" dirty="0" err="1" smtClean="0"/>
              <a:t>Oretian</a:t>
            </a:r>
            <a:r>
              <a:rPr lang="en-US" i="0" baseline="0" dirty="0" smtClean="0"/>
              <a:t> fossils have been found, intermixed with </a:t>
            </a:r>
            <a:r>
              <a:rPr lang="en-US" i="0" baseline="0" dirty="0" err="1" smtClean="0"/>
              <a:t>Otamitan</a:t>
            </a:r>
            <a:r>
              <a:rPr lang="en-US" i="0" baseline="0" dirty="0" smtClean="0"/>
              <a:t> fossils. More research is needed to unravel the sequence in this area. </a:t>
            </a:r>
            <a:r>
              <a:rPr lang="en-US" baseline="0" dirty="0" smtClean="0"/>
              <a:t>More field work s also needed to fill in the large gaps in the fossil distribution down the west side of the area.</a:t>
            </a:r>
            <a:endParaRPr lang="en-US" i="0" dirty="0"/>
          </a:p>
        </p:txBody>
      </p:sp>
      <p:sp>
        <p:nvSpPr>
          <p:cNvPr id="4" name="Slide Number Placeholder 3"/>
          <p:cNvSpPr>
            <a:spLocks noGrp="1"/>
          </p:cNvSpPr>
          <p:nvPr>
            <p:ph type="sldNum" sz="quarter" idx="10"/>
          </p:nvPr>
        </p:nvSpPr>
        <p:spPr/>
        <p:txBody>
          <a:bodyPr/>
          <a:lstStyle/>
          <a:p>
            <a:fld id="{35113F1A-342C-B642-9570-B95C320D2270}" type="slidenum">
              <a:rPr lang="en-US" smtClean="0"/>
              <a:t>20</a:t>
            </a:fld>
            <a:endParaRPr lang="en-US"/>
          </a:p>
        </p:txBody>
      </p:sp>
    </p:spTree>
    <p:extLst>
      <p:ext uri="{BB962C8B-B14F-4D97-AF65-F5344CB8AC3E}">
        <p14:creationId xmlns:p14="http://schemas.microsoft.com/office/powerpoint/2010/main" val="60758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GIS, we can now start to put together the various lines of evidence from our</a:t>
            </a:r>
            <a:r>
              <a:rPr lang="en-US" baseline="0" dirty="0" smtClean="0"/>
              <a:t> work. Here, we have overlaid the fault-lines and the measurements of dip and strike onto the fossil map. The results are broadly consistent. The faults make a clear demarcation between the </a:t>
            </a:r>
            <a:r>
              <a:rPr lang="en-US" baseline="0" dirty="0" err="1" smtClean="0"/>
              <a:t>Kaihikuan</a:t>
            </a:r>
            <a:r>
              <a:rPr lang="en-US" baseline="0" dirty="0" smtClean="0"/>
              <a:t> (green) and </a:t>
            </a:r>
            <a:r>
              <a:rPr lang="en-US" baseline="0" dirty="0" err="1" smtClean="0"/>
              <a:t>Otamitan</a:t>
            </a:r>
            <a:r>
              <a:rPr lang="en-US" baseline="0" dirty="0" smtClean="0"/>
              <a:t> (yellow) fossils, and also between all the Triassic fossils found and the largely </a:t>
            </a:r>
            <a:r>
              <a:rPr lang="en-US" baseline="0" dirty="0" err="1" smtClean="0"/>
              <a:t>unfossiliferous</a:t>
            </a:r>
            <a:r>
              <a:rPr lang="en-US" baseline="0" dirty="0" smtClean="0"/>
              <a:t> (Permian) rocks to the south. The dips of the rocks also seem consistent. Note that the westward dipping band of rocks lies just to the west of one of the faults – perhaps indicating that the rocks here have been dragged up and folded during faulting.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21</a:t>
            </a:fld>
            <a:endParaRPr lang="en-US"/>
          </a:p>
        </p:txBody>
      </p:sp>
    </p:spTree>
    <p:extLst>
      <p:ext uri="{BB962C8B-B14F-4D97-AF65-F5344CB8AC3E}">
        <p14:creationId xmlns:p14="http://schemas.microsoft.com/office/powerpoint/2010/main" val="217360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 now start to interpret the evidence. Here, we have added tentative boundaries for the main Triassic stages (dashed white lines). </a:t>
            </a:r>
            <a:r>
              <a:rPr lang="en-US" baseline="0" dirty="0" err="1" smtClean="0"/>
              <a:t>Kaihikuan</a:t>
            </a:r>
            <a:r>
              <a:rPr lang="en-US" baseline="0" dirty="0" smtClean="0"/>
              <a:t> rocks appear to be limited to the area between the two faults – the </a:t>
            </a:r>
            <a:r>
              <a:rPr lang="en-US" baseline="0" dirty="0" err="1" smtClean="0"/>
              <a:t>Highfield</a:t>
            </a:r>
            <a:r>
              <a:rPr lang="en-US" baseline="0" dirty="0" smtClean="0"/>
              <a:t> and Eighty Eight Fault, and appears to be a block of older Triassic rocks, uplifted during faulting. The younger Triassic rocks (</a:t>
            </a:r>
            <a:r>
              <a:rPr lang="en-US" baseline="0" dirty="0" err="1" smtClean="0"/>
              <a:t>Oretian</a:t>
            </a:r>
            <a:r>
              <a:rPr lang="en-US" baseline="0" dirty="0" smtClean="0"/>
              <a:t>, </a:t>
            </a:r>
            <a:r>
              <a:rPr lang="en-US" baseline="0" dirty="0" err="1" smtClean="0"/>
              <a:t>Otamitan</a:t>
            </a:r>
            <a:r>
              <a:rPr lang="en-US" baseline="0" dirty="0" smtClean="0"/>
              <a:t>, </a:t>
            </a:r>
            <a:r>
              <a:rPr lang="en-US" baseline="0" dirty="0" err="1" smtClean="0"/>
              <a:t>Warepan</a:t>
            </a:r>
            <a:r>
              <a:rPr lang="en-US" baseline="0" dirty="0" smtClean="0"/>
              <a:t> and </a:t>
            </a:r>
            <a:r>
              <a:rPr lang="en-US" baseline="0" dirty="0" err="1" smtClean="0"/>
              <a:t>Otapirian</a:t>
            </a:r>
            <a:r>
              <a:rPr lang="en-US" baseline="0" dirty="0" smtClean="0"/>
              <a:t>) occur to the west of the </a:t>
            </a:r>
            <a:r>
              <a:rPr lang="en-US" baseline="0" dirty="0" err="1" smtClean="0"/>
              <a:t>faultlines</a:t>
            </a:r>
            <a:r>
              <a:rPr lang="en-US" baseline="0" dirty="0" smtClean="0"/>
              <a:t>, and – from their dip and distribution – appear to form a narrow, tightly folded syncline, </a:t>
            </a:r>
            <a:r>
              <a:rPr lang="en-US" baseline="0" dirty="0" err="1" smtClean="0"/>
              <a:t>treending</a:t>
            </a:r>
            <a:r>
              <a:rPr lang="en-US" baseline="0" dirty="0" smtClean="0"/>
              <a:t> south-west to north-east.  </a:t>
            </a:r>
          </a:p>
          <a:p>
            <a:endParaRPr lang="en-US" baseline="0" dirty="0" smtClean="0"/>
          </a:p>
          <a:p>
            <a:r>
              <a:rPr lang="en-US" baseline="0" dirty="0" smtClean="0"/>
              <a:t>Several aspects of this interpretation remain tentative. For example, the distribution of the </a:t>
            </a:r>
            <a:r>
              <a:rPr lang="en-US" baseline="0" dirty="0" err="1" smtClean="0"/>
              <a:t>Oretian</a:t>
            </a:r>
            <a:r>
              <a:rPr lang="en-US" baseline="0" dirty="0" smtClean="0"/>
              <a:t> rocks is largely speculative, and needs to be confirmed by more fossil finds. </a:t>
            </a:r>
            <a:r>
              <a:rPr lang="en-US" baseline="0" dirty="0" err="1" smtClean="0"/>
              <a:t>Thed</a:t>
            </a:r>
            <a:r>
              <a:rPr lang="en-US" baseline="0" dirty="0" smtClean="0"/>
              <a:t> </a:t>
            </a:r>
            <a:r>
              <a:rPr lang="en-US" baseline="0" dirty="0" err="1" smtClean="0"/>
              <a:t>Otapirian</a:t>
            </a:r>
            <a:r>
              <a:rPr lang="en-US" baseline="0" dirty="0" smtClean="0"/>
              <a:t> rocks, which form the core of the syncline in the south-west, also require more analysis. More recent work has also both confirmed and challenged this interpretation. In the red box (lower centre), for example, we show locations for four additional finds of the bivalve, </a:t>
            </a:r>
            <a:r>
              <a:rPr lang="en-US" i="1" baseline="0" dirty="0" err="1" smtClean="0"/>
              <a:t>Manticula</a:t>
            </a:r>
            <a:r>
              <a:rPr lang="en-US" i="1" baseline="0" dirty="0" smtClean="0"/>
              <a:t> </a:t>
            </a:r>
            <a:r>
              <a:rPr lang="en-US" i="1" baseline="0" dirty="0" err="1" smtClean="0"/>
              <a:t>problematica</a:t>
            </a:r>
            <a:r>
              <a:rPr lang="en-US" i="0" baseline="0" dirty="0" smtClean="0"/>
              <a:t>, which is indicative of </a:t>
            </a:r>
            <a:r>
              <a:rPr lang="en-US" i="0" baseline="0" dirty="0" err="1" smtClean="0"/>
              <a:t>Otamitan</a:t>
            </a:r>
            <a:r>
              <a:rPr lang="en-US" i="0" baseline="0" dirty="0" smtClean="0"/>
              <a:t> rocks. Three of these fit </a:t>
            </a:r>
            <a:r>
              <a:rPr lang="en-US" baseline="0" dirty="0" smtClean="0"/>
              <a:t>nicely within the mapped </a:t>
            </a:r>
            <a:r>
              <a:rPr lang="en-US" baseline="0" dirty="0" err="1" smtClean="0"/>
              <a:t>Otamitan</a:t>
            </a:r>
            <a:r>
              <a:rPr lang="en-US" baseline="0" dirty="0" smtClean="0"/>
              <a:t> area, but the southernmost locality lies south of the </a:t>
            </a:r>
            <a:r>
              <a:rPr lang="en-US" baseline="0" dirty="0" err="1" smtClean="0"/>
              <a:t>faultine</a:t>
            </a:r>
            <a:r>
              <a:rPr lang="en-US" baseline="0" dirty="0" smtClean="0"/>
              <a:t> in the area we have mapped as Permian. Have we got the fault in the wrong place here? Or have the samples of </a:t>
            </a:r>
            <a:r>
              <a:rPr lang="en-US" i="1" baseline="0" dirty="0" smtClean="0"/>
              <a:t>M. </a:t>
            </a:r>
            <a:r>
              <a:rPr lang="en-US" i="1" baseline="0" dirty="0" err="1" smtClean="0"/>
              <a:t>problematica</a:t>
            </a:r>
            <a:r>
              <a:rPr lang="en-US" i="1" baseline="0" dirty="0" smtClean="0"/>
              <a:t> </a:t>
            </a:r>
            <a:r>
              <a:rPr lang="en-US" baseline="0" dirty="0" smtClean="0"/>
              <a:t>perhaps moved downslope in the screes, and strayed into the Permian zone?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22</a:t>
            </a:fld>
            <a:endParaRPr lang="en-US"/>
          </a:p>
        </p:txBody>
      </p:sp>
    </p:spTree>
    <p:extLst>
      <p:ext uri="{BB962C8B-B14F-4D97-AF65-F5344CB8AC3E}">
        <p14:creationId xmlns:p14="http://schemas.microsoft.com/office/powerpoint/2010/main" val="217360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we can try and deduce</a:t>
            </a:r>
            <a:r>
              <a:rPr lang="en-US" baseline="0" dirty="0" smtClean="0"/>
              <a:t> </a:t>
            </a:r>
            <a:r>
              <a:rPr lang="en-US" dirty="0" smtClean="0"/>
              <a:t>the stratigraphy of the rocks in</a:t>
            </a:r>
            <a:r>
              <a:rPr lang="en-US" baseline="0" dirty="0" smtClean="0"/>
              <a:t> the area, in cross-section. Here we show three cross-sections, from north to south in the farm. Permian rocks occur in the east, over-riding the 88 Fault, presumably as a result of compression and uplift. Between this and the </a:t>
            </a:r>
            <a:r>
              <a:rPr lang="en-US" baseline="0" dirty="0" err="1" smtClean="0"/>
              <a:t>Highfield</a:t>
            </a:r>
            <a:r>
              <a:rPr lang="en-US" baseline="0" dirty="0" smtClean="0"/>
              <a:t> Fault is a block of Triassic </a:t>
            </a:r>
            <a:r>
              <a:rPr lang="en-US" baseline="0" dirty="0" err="1" smtClean="0"/>
              <a:t>Kaihikuan</a:t>
            </a:r>
            <a:r>
              <a:rPr lang="en-US" baseline="0" dirty="0" smtClean="0"/>
              <a:t> rocks, which seems to have been pushed up during faulting. Further west is a syncline, apparently created by the compression associated with movement of the rocks to the east.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23</a:t>
            </a:fld>
            <a:endParaRPr lang="en-US"/>
          </a:p>
        </p:txBody>
      </p:sp>
    </p:spTree>
    <p:extLst>
      <p:ext uri="{BB962C8B-B14F-4D97-AF65-F5344CB8AC3E}">
        <p14:creationId xmlns:p14="http://schemas.microsoft.com/office/powerpoint/2010/main" val="2257974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24</a:t>
            </a:fld>
            <a:endParaRPr lang="en-US"/>
          </a:p>
        </p:txBody>
      </p:sp>
    </p:spTree>
    <p:extLst>
      <p:ext uri="{BB962C8B-B14F-4D97-AF65-F5344CB8AC3E}">
        <p14:creationId xmlns:p14="http://schemas.microsoft.com/office/powerpoint/2010/main" val="121681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is being done using a variety of methods. Field work provides the basis for the study, and involves</a:t>
            </a:r>
            <a:r>
              <a:rPr lang="en-US" baseline="0" dirty="0" smtClean="0"/>
              <a:t> detailed examination of available rock sections, screes and landforms. All sites  are </a:t>
            </a:r>
            <a:r>
              <a:rPr lang="en-US" baseline="0" dirty="0" err="1" smtClean="0"/>
              <a:t>geolocated</a:t>
            </a:r>
            <a:r>
              <a:rPr lang="en-US" baseline="0" dirty="0" smtClean="0"/>
              <a:t> using GPS and recorded in descriptive notes and, where appropriate, with photographs. Fossil finds are classified in the field and, to confirm classification, good, type specimens are photographed and collected. Where in-situ bedding features can be distinguished, measurements of dip and strike are made using an inclinometer and compass. All field records are collated in an Excel spreadsheet and mapping is done using a geographical information system (QGIS).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3</a:t>
            </a:fld>
            <a:endParaRPr lang="en-US"/>
          </a:p>
        </p:txBody>
      </p:sp>
    </p:spTree>
    <p:extLst>
      <p:ext uri="{BB962C8B-B14F-4D97-AF65-F5344CB8AC3E}">
        <p14:creationId xmlns:p14="http://schemas.microsoft.com/office/powerpoint/2010/main" val="128976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a:t>
            </a:r>
            <a:r>
              <a:rPr lang="en-US" dirty="0" err="1" smtClean="0"/>
              <a:t>Highfield</a:t>
            </a:r>
            <a:r>
              <a:rPr lang="en-US" dirty="0" smtClean="0"/>
              <a:t> Farm) lies on the west flank of the Richmond Hills, </a:t>
            </a:r>
            <a:r>
              <a:rPr lang="en-US" baseline="0" dirty="0" smtClean="0"/>
              <a:t>about 5 km south of Wakefield, near Nelson. The Eighty-Eight Stream runs through the farm, from south to north, and is joined by a series of right-bank tributaries, that have cut deep gullies into the hillside.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4</a:t>
            </a:fld>
            <a:endParaRPr lang="en-US"/>
          </a:p>
        </p:txBody>
      </p:sp>
    </p:spTree>
    <p:extLst>
      <p:ext uri="{BB962C8B-B14F-4D97-AF65-F5344CB8AC3E}">
        <p14:creationId xmlns:p14="http://schemas.microsoft.com/office/powerpoint/2010/main" val="303044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deep, V-shaped valleys have broadly straight slopes, at an angle of about 15-20</a:t>
            </a:r>
            <a:r>
              <a:rPr lang="en-US" baseline="30000" dirty="0" smtClean="0"/>
              <a:t>o</a:t>
            </a:r>
            <a:r>
              <a:rPr lang="en-US" dirty="0" smtClean="0"/>
              <a:t> and are covered mainly</a:t>
            </a:r>
            <a:r>
              <a:rPr lang="en-US" baseline="0" dirty="0" smtClean="0"/>
              <a:t> by rough pasture, with residual areas of native bush. Outcrops are limited, and mainly occur as </a:t>
            </a:r>
            <a:r>
              <a:rPr lang="en-US" baseline="0" dirty="0" err="1" smtClean="0"/>
              <a:t>localised</a:t>
            </a:r>
            <a:r>
              <a:rPr lang="en-US" baseline="0" dirty="0" smtClean="0"/>
              <a:t> knolls and ridges on the more exposed south- and west-facing flanks.</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5</a:t>
            </a:fld>
            <a:endParaRPr lang="en-US"/>
          </a:p>
        </p:txBody>
      </p:sp>
    </p:spTree>
    <p:extLst>
      <p:ext uri="{BB962C8B-B14F-4D97-AF65-F5344CB8AC3E}">
        <p14:creationId xmlns:p14="http://schemas.microsoft.com/office/powerpoint/2010/main" val="1678016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Screes and </a:t>
            </a:r>
            <a:r>
              <a:rPr lang="en-US" dirty="0" err="1" smtClean="0"/>
              <a:t>blockfields</a:t>
            </a:r>
            <a:r>
              <a:rPr lang="en-US" dirty="0" smtClean="0"/>
              <a:t> are common, but are</a:t>
            </a:r>
            <a:r>
              <a:rPr lang="en-US" baseline="0" dirty="0" smtClean="0"/>
              <a:t> generally limited in area and of shallow depth. Sorting is poor, and it appears that most of the debris has not travelled far downslope. Many of the screes have been supplemented by debris eroded from the access-tracks that have been cut through the farm. These, also, provide small sections in the bedrocks.</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6</a:t>
            </a:fld>
            <a:endParaRPr lang="en-US"/>
          </a:p>
        </p:txBody>
      </p:sp>
    </p:spTree>
    <p:extLst>
      <p:ext uri="{BB962C8B-B14F-4D97-AF65-F5344CB8AC3E}">
        <p14:creationId xmlns:p14="http://schemas.microsoft.com/office/powerpoint/2010/main" val="1923567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previous studies have been made in the </a:t>
            </a:r>
            <a:r>
              <a:rPr lang="en-US" dirty="0" err="1" smtClean="0"/>
              <a:t>Highfield</a:t>
            </a:r>
            <a:r>
              <a:rPr lang="en-US" dirty="0" smtClean="0"/>
              <a:t> and </a:t>
            </a:r>
            <a:r>
              <a:rPr lang="en-US" dirty="0" err="1" smtClean="0"/>
              <a:t>neignbouring</a:t>
            </a:r>
            <a:r>
              <a:rPr lang="en-US" dirty="0" smtClean="0"/>
              <a:t> areas (e.g. Campbell 1955, 1974; Grant Mackie 1984), which have described and mapped the geology. These</a:t>
            </a:r>
            <a:r>
              <a:rPr lang="en-US" baseline="0" dirty="0" smtClean="0"/>
              <a:t> show that the area mainly comprises a series of rocks of Triassic age, faulted against older Permian rocks to the south and east. Younger, Tertiary and Quaternary sediments fill the </a:t>
            </a:r>
            <a:r>
              <a:rPr lang="en-US" baseline="0" dirty="0" err="1" smtClean="0"/>
              <a:t>Waimea</a:t>
            </a:r>
            <a:r>
              <a:rPr lang="en-US" baseline="0" dirty="0" smtClean="0"/>
              <a:t> Valley, to the west. Five main stages within the early Triassic have been recognised. From oldest to youngest these are the </a:t>
            </a:r>
            <a:r>
              <a:rPr lang="en-US" baseline="0" dirty="0" err="1" smtClean="0"/>
              <a:t>Kaihikuan</a:t>
            </a:r>
            <a:r>
              <a:rPr lang="en-US" baseline="0" dirty="0" smtClean="0"/>
              <a:t>, </a:t>
            </a:r>
            <a:r>
              <a:rPr lang="en-US" baseline="0" dirty="0" err="1" smtClean="0"/>
              <a:t>Oretian</a:t>
            </a:r>
            <a:r>
              <a:rPr lang="en-US" baseline="0" dirty="0" smtClean="0"/>
              <a:t>, </a:t>
            </a:r>
            <a:r>
              <a:rPr lang="en-US" baseline="0" dirty="0" err="1" smtClean="0"/>
              <a:t>Otamitan</a:t>
            </a:r>
            <a:r>
              <a:rPr lang="en-US" baseline="0" dirty="0" smtClean="0"/>
              <a:t>, </a:t>
            </a:r>
            <a:r>
              <a:rPr lang="en-US" baseline="0" dirty="0" err="1" smtClean="0"/>
              <a:t>Warepan</a:t>
            </a:r>
            <a:r>
              <a:rPr lang="en-US" baseline="0" dirty="0" smtClean="0"/>
              <a:t> and </a:t>
            </a:r>
            <a:r>
              <a:rPr lang="en-US" baseline="0" dirty="0" err="1" smtClean="0"/>
              <a:t>Otapirian</a:t>
            </a:r>
            <a:r>
              <a:rPr lang="en-US" baseline="0" dirty="0" smtClean="0"/>
              <a:t>. An older Triassic formation, the </a:t>
            </a:r>
            <a:r>
              <a:rPr lang="en-US" baseline="0" dirty="0" err="1" smtClean="0"/>
              <a:t>Etalian</a:t>
            </a:r>
            <a:r>
              <a:rPr lang="en-US" baseline="0" dirty="0" smtClean="0"/>
              <a:t>, has been mapped elsewhere in the Nelson region, but have not previously been distinguished in the </a:t>
            </a:r>
            <a:r>
              <a:rPr lang="en-US" baseline="0" dirty="0" err="1" smtClean="0"/>
              <a:t>Highfield</a:t>
            </a:r>
            <a:r>
              <a:rPr lang="en-US" baseline="0" dirty="0" smtClean="0"/>
              <a:t> area. </a:t>
            </a:r>
            <a:r>
              <a:rPr lang="en-US" baseline="0" dirty="0" err="1" smtClean="0"/>
              <a:t>Prervious</a:t>
            </a:r>
            <a:r>
              <a:rPr lang="en-US" baseline="0" dirty="0" smtClean="0"/>
              <a:t> mapping at </a:t>
            </a:r>
            <a:r>
              <a:rPr lang="en-US" baseline="0" dirty="0" err="1" smtClean="0"/>
              <a:t>Highfield</a:t>
            </a:r>
            <a:r>
              <a:rPr lang="en-US" baseline="0" dirty="0" smtClean="0"/>
              <a:t>, as in the image shown here from work by Campbell, has been </a:t>
            </a:r>
            <a:r>
              <a:rPr lang="en-US" baseline="0" dirty="0" err="1" smtClean="0"/>
              <a:t>generalised</a:t>
            </a:r>
            <a:r>
              <a:rPr lang="en-US" baseline="0" dirty="0" smtClean="0"/>
              <a:t> and less detailed than we are doing in our study.</a:t>
            </a:r>
          </a:p>
          <a:p>
            <a:endParaRPr lang="en-US" baseline="0" dirty="0" smtClean="0"/>
          </a:p>
          <a:p>
            <a:r>
              <a:rPr lang="en-US" baseline="0" dirty="0" smtClean="0"/>
              <a:t>Useful previous references include:</a:t>
            </a:r>
          </a:p>
          <a:p>
            <a:endParaRPr lang="en-US" baseline="0" dirty="0" smtClean="0"/>
          </a:p>
          <a:p>
            <a:r>
              <a:rPr lang="en-US" baseline="0" dirty="0" smtClean="0"/>
              <a:t>Campbell, J.D. 1955 The </a:t>
            </a:r>
            <a:r>
              <a:rPr lang="en-US" baseline="0" dirty="0" err="1" smtClean="0"/>
              <a:t>Oretian</a:t>
            </a:r>
            <a:r>
              <a:rPr lang="en-US" baseline="0" dirty="0" smtClean="0"/>
              <a:t> stage of the New Zealand Triassic System. </a:t>
            </a:r>
            <a:r>
              <a:rPr lang="en-US" i="1" baseline="0" dirty="0" smtClean="0"/>
              <a:t>Transactions of the Royal Society of New Zealand </a:t>
            </a:r>
            <a:r>
              <a:rPr lang="en-US" i="0" baseline="0" dirty="0" smtClean="0"/>
              <a:t>82 (5), 1033-1047.</a:t>
            </a:r>
          </a:p>
          <a:p>
            <a:endParaRPr lang="en-US" i="0" baseline="0" dirty="0" smtClean="0"/>
          </a:p>
          <a:p>
            <a:r>
              <a:rPr lang="en-US" baseline="0" dirty="0" smtClean="0"/>
              <a:t>Campbell, J.D. 1974 Biostratigraphy and structure of Richmond Group rocks in the </a:t>
            </a:r>
            <a:r>
              <a:rPr lang="en-US" baseline="0" dirty="0" err="1" smtClean="0"/>
              <a:t>Wairoa</a:t>
            </a:r>
            <a:r>
              <a:rPr lang="en-US" baseline="0" dirty="0" smtClean="0"/>
              <a:t> River-Mount </a:t>
            </a:r>
            <a:r>
              <a:rPr lang="en-US" baseline="0" dirty="0" err="1" smtClean="0"/>
              <a:t>Heslington</a:t>
            </a:r>
            <a:r>
              <a:rPr lang="en-US" baseline="0" dirty="0" smtClean="0"/>
              <a:t> area, Nelson. </a:t>
            </a:r>
            <a:r>
              <a:rPr lang="en-US" i="1" baseline="0" dirty="0" smtClean="0"/>
              <a:t>New Zealand Journal of Geology and Geophysics</a:t>
            </a:r>
            <a:r>
              <a:rPr lang="en-US" i="0" baseline="0" dirty="0" smtClean="0"/>
              <a:t> 17 (1), 41-62.</a:t>
            </a:r>
          </a:p>
          <a:p>
            <a:endParaRPr lang="en-US" i="0" baseline="0" dirty="0" smtClean="0"/>
          </a:p>
          <a:p>
            <a:r>
              <a:rPr lang="en-US" i="0" baseline="0" dirty="0" smtClean="0"/>
              <a:t>Grant-Mackie, J.A. New Zealand </a:t>
            </a:r>
            <a:r>
              <a:rPr lang="en-US" i="0" baseline="0" dirty="0" err="1" smtClean="0"/>
              <a:t>Warepan</a:t>
            </a:r>
            <a:r>
              <a:rPr lang="en-US" i="0" baseline="0" dirty="0" smtClean="0"/>
              <a:t> (Upper Triassic) sequences – </a:t>
            </a:r>
            <a:r>
              <a:rPr lang="en-US" i="0" baseline="0" dirty="0" err="1" smtClean="0"/>
              <a:t>Murihiku</a:t>
            </a:r>
            <a:r>
              <a:rPr lang="en-US" i="0" baseline="0" dirty="0" smtClean="0"/>
              <a:t> </a:t>
            </a:r>
            <a:r>
              <a:rPr lang="en-US" i="0" baseline="0" dirty="0" err="1" smtClean="0"/>
              <a:t>Supergroup</a:t>
            </a:r>
            <a:r>
              <a:rPr lang="en-US" i="0" baseline="0" dirty="0" smtClean="0"/>
              <a:t> of South Island. </a:t>
            </a:r>
            <a:r>
              <a:rPr lang="en-US" i="1" baseline="0" dirty="0" smtClean="0"/>
              <a:t>Journal of the Royal Society of New Zealand </a:t>
            </a:r>
            <a:r>
              <a:rPr lang="en-US" i="0" baseline="0" dirty="0" smtClean="0"/>
              <a:t>14 (2), 175-206.</a:t>
            </a:r>
          </a:p>
          <a:p>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7</a:t>
            </a:fld>
            <a:endParaRPr lang="en-US"/>
          </a:p>
        </p:txBody>
      </p:sp>
    </p:spTree>
    <p:extLst>
      <p:ext uri="{BB962C8B-B14F-4D97-AF65-F5344CB8AC3E}">
        <p14:creationId xmlns:p14="http://schemas.microsoft.com/office/powerpoint/2010/main" val="271017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Triassic</a:t>
            </a:r>
            <a:r>
              <a:rPr lang="en-US" baseline="0" dirty="0" smtClean="0"/>
              <a:t> bedrocks at </a:t>
            </a:r>
            <a:r>
              <a:rPr lang="en-US" baseline="0" dirty="0" err="1" smtClean="0"/>
              <a:t>Highfield</a:t>
            </a:r>
            <a:r>
              <a:rPr lang="en-US" baseline="0" dirty="0" smtClean="0"/>
              <a:t> consist of fine-medium sandstones and siltstones, with smaller quantities of coarse sandstone, </a:t>
            </a:r>
            <a:r>
              <a:rPr lang="en-US" baseline="0" dirty="0" err="1" smtClean="0"/>
              <a:t>gritstone</a:t>
            </a:r>
            <a:r>
              <a:rPr lang="en-US" baseline="0" dirty="0" smtClean="0"/>
              <a:t> and conglomerate, and mudstone. Some of the rocks are </a:t>
            </a:r>
            <a:r>
              <a:rPr lang="en-US" baseline="0" dirty="0" err="1" smtClean="0"/>
              <a:t>tuffaceous</a:t>
            </a:r>
            <a:r>
              <a:rPr lang="en-US" baseline="0" dirty="0" smtClean="0"/>
              <a:t>, and within the conglomerates occasional pebbles of granite can be found. The rocks are heavily jointed, and bedding is usually indistinct (as in the example shown here); b</a:t>
            </a:r>
            <a:r>
              <a:rPr lang="en-US" dirty="0" smtClean="0"/>
              <a:t>edding structures, such as sole marks, ripples or evidence of graded bedding are scarce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8</a:t>
            </a:fld>
            <a:endParaRPr lang="en-US"/>
          </a:p>
        </p:txBody>
      </p:sp>
    </p:spTree>
    <p:extLst>
      <p:ext uri="{BB962C8B-B14F-4D97-AF65-F5344CB8AC3E}">
        <p14:creationId xmlns:p14="http://schemas.microsoft.com/office/powerpoint/2010/main" val="347830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Measurement of dip and strike is vital in attempting to trace and map the rocks, but measurement is hampered by difficulties in distinguishing the true</a:t>
            </a:r>
            <a:r>
              <a:rPr lang="en-US" baseline="0" dirty="0" smtClean="0"/>
              <a:t> bedding planes in the rocks due to the heavy jointing and poorly defined bedding structures. Where dips can be measured, they are usually relatively high (&gt;60</a:t>
            </a:r>
            <a:r>
              <a:rPr lang="en-US" baseline="30000" dirty="0" smtClean="0"/>
              <a:t>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5113F1A-342C-B642-9570-B95C320D2270}" type="slidenum">
              <a:rPr lang="en-US" smtClean="0"/>
              <a:t>9</a:t>
            </a:fld>
            <a:endParaRPr lang="en-US"/>
          </a:p>
        </p:txBody>
      </p:sp>
    </p:spTree>
    <p:extLst>
      <p:ext uri="{BB962C8B-B14F-4D97-AF65-F5344CB8AC3E}">
        <p14:creationId xmlns:p14="http://schemas.microsoft.com/office/powerpoint/2010/main" val="166661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45254D-D455-A44F-B557-CB5CCC032384}" type="datetimeFigureOut">
              <a:rPr lang="en-US" smtClean="0"/>
              <a:t>28/10/16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166450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945254D-D455-A44F-B557-CB5CCC032384}" type="datetimeFigureOut">
              <a:rPr lang="en-US" smtClean="0"/>
              <a:t>28/10/16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348213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945254D-D455-A44F-B557-CB5CCC032384}" type="datetimeFigureOut">
              <a:rPr lang="en-US" smtClean="0"/>
              <a:t>28/10/16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424377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945254D-D455-A44F-B557-CB5CCC032384}" type="datetimeFigureOut">
              <a:rPr lang="en-US" smtClean="0"/>
              <a:t>28/10/16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244108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945254D-D455-A44F-B557-CB5CCC032384}" type="datetimeFigureOut">
              <a:rPr lang="en-US" smtClean="0"/>
              <a:t>28/10/16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412078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945254D-D455-A44F-B557-CB5CCC032384}" type="datetimeFigureOut">
              <a:rPr lang="en-US" smtClean="0"/>
              <a:t>28/10/16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28438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945254D-D455-A44F-B557-CB5CCC032384}" type="datetimeFigureOut">
              <a:rPr lang="en-US" smtClean="0"/>
              <a:t>28/10/16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292957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945254D-D455-A44F-B557-CB5CCC032384}" type="datetimeFigureOut">
              <a:rPr lang="en-US" smtClean="0"/>
              <a:t>28/10/16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3634079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5254D-D455-A44F-B557-CB5CCC032384}" type="datetimeFigureOut">
              <a:rPr lang="en-US" smtClean="0"/>
              <a:t>28/10/16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50914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45254D-D455-A44F-B557-CB5CCC032384}" type="datetimeFigureOut">
              <a:rPr lang="en-US" smtClean="0"/>
              <a:t>28/10/16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318472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45254D-D455-A44F-B557-CB5CCC032384}" type="datetimeFigureOut">
              <a:rPr lang="en-US" smtClean="0"/>
              <a:t>28/10/16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D3E6F4-0C53-9744-974B-6AC8FAA554B5}" type="slidenum">
              <a:rPr lang="en-US" smtClean="0"/>
              <a:t>‹#›</a:t>
            </a:fld>
            <a:endParaRPr lang="en-US"/>
          </a:p>
        </p:txBody>
      </p:sp>
    </p:spTree>
    <p:extLst>
      <p:ext uri="{BB962C8B-B14F-4D97-AF65-F5344CB8AC3E}">
        <p14:creationId xmlns:p14="http://schemas.microsoft.com/office/powerpoint/2010/main" val="10550373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5254D-D455-A44F-B557-CB5CCC032384}" type="datetimeFigureOut">
              <a:rPr lang="en-US" smtClean="0"/>
              <a:t>28/10/16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3E6F4-0C53-9744-974B-6AC8FAA554B5}" type="slidenum">
              <a:rPr lang="en-US" smtClean="0"/>
              <a:t>‹#›</a:t>
            </a:fld>
            <a:endParaRPr lang="en-US"/>
          </a:p>
        </p:txBody>
      </p:sp>
    </p:spTree>
    <p:extLst>
      <p:ext uri="{BB962C8B-B14F-4D97-AF65-F5344CB8AC3E}">
        <p14:creationId xmlns:p14="http://schemas.microsoft.com/office/powerpoint/2010/main" val="2319030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6533" y="1395412"/>
            <a:ext cx="7772400" cy="1470025"/>
          </a:xfrm>
        </p:spPr>
        <p:txBody>
          <a:bodyPr>
            <a:normAutofit/>
          </a:bodyPr>
          <a:lstStyle/>
          <a:p>
            <a:r>
              <a:rPr lang="en-US" b="1" dirty="0" smtClean="0"/>
              <a:t>The Triassic Geology at </a:t>
            </a:r>
            <a:r>
              <a:rPr lang="en-US" b="1" dirty="0" err="1" smtClean="0"/>
              <a:t>Highfield</a:t>
            </a:r>
            <a:r>
              <a:rPr lang="en-US" b="1" dirty="0" smtClean="0"/>
              <a:t> Farm</a:t>
            </a:r>
            <a:endParaRPr lang="en-US" b="1" dirty="0"/>
          </a:p>
        </p:txBody>
      </p:sp>
      <p:sp>
        <p:nvSpPr>
          <p:cNvPr id="3" name="Subtitle 2"/>
          <p:cNvSpPr>
            <a:spLocks noGrp="1"/>
          </p:cNvSpPr>
          <p:nvPr>
            <p:ph type="subTitle" idx="1"/>
          </p:nvPr>
        </p:nvSpPr>
        <p:spPr/>
        <p:txBody>
          <a:bodyPr>
            <a:normAutofit/>
          </a:bodyPr>
          <a:lstStyle/>
          <a:p>
            <a:r>
              <a:rPr lang="en-US" b="1" dirty="0" smtClean="0">
                <a:solidFill>
                  <a:schemeClr val="tx1"/>
                </a:solidFill>
              </a:rPr>
              <a:t>Ian </a:t>
            </a:r>
            <a:r>
              <a:rPr lang="en-US" b="1" dirty="0" err="1" smtClean="0">
                <a:solidFill>
                  <a:schemeClr val="tx1"/>
                </a:solidFill>
              </a:rPr>
              <a:t>Ladds</a:t>
            </a:r>
            <a:r>
              <a:rPr lang="en-US" b="1" dirty="0" smtClean="0">
                <a:solidFill>
                  <a:schemeClr val="tx1"/>
                </a:solidFill>
              </a:rPr>
              <a:t>, Tom Brown and David Briggs</a:t>
            </a:r>
          </a:p>
        </p:txBody>
      </p:sp>
    </p:spTree>
    <p:extLst>
      <p:ext uri="{BB962C8B-B14F-4D97-AF65-F5344CB8AC3E}">
        <p14:creationId xmlns:p14="http://schemas.microsoft.com/office/powerpoint/2010/main" val="17318859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Fossils and bedding planes</a:t>
            </a:r>
            <a:endParaRPr lang="en-US" sz="3200" b="1" dirty="0"/>
          </a:p>
        </p:txBody>
      </p:sp>
      <p:pic>
        <p:nvPicPr>
          <p:cNvPr id="4" name="Picture 3" descr="Manticula Bed 16_10_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00" y="1308099"/>
            <a:ext cx="3797300" cy="5063067"/>
          </a:xfrm>
          <a:prstGeom prst="rect">
            <a:avLst/>
          </a:prstGeom>
        </p:spPr>
      </p:pic>
      <p:pic>
        <p:nvPicPr>
          <p:cNvPr id="5" name="Picture 4" descr="Monotis be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8544" y="2794000"/>
            <a:ext cx="4769555" cy="3577166"/>
          </a:xfrm>
          <a:prstGeom prst="rect">
            <a:avLst/>
          </a:prstGeom>
        </p:spPr>
      </p:pic>
    </p:spTree>
    <p:extLst>
      <p:ext uri="{BB962C8B-B14F-4D97-AF65-F5344CB8AC3E}">
        <p14:creationId xmlns:p14="http://schemas.microsoft.com/office/powerpoint/2010/main" val="3497059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
            <a:ext cx="8229600" cy="1143000"/>
          </a:xfrm>
        </p:spPr>
        <p:txBody>
          <a:bodyPr/>
          <a:lstStyle/>
          <a:p>
            <a:r>
              <a:rPr lang="en-US" b="1" dirty="0" smtClean="0"/>
              <a:t>Fossils and bedding</a:t>
            </a:r>
            <a:endParaRPr lang="en-US" b="1" dirty="0"/>
          </a:p>
        </p:txBody>
      </p:sp>
      <p:grpSp>
        <p:nvGrpSpPr>
          <p:cNvPr id="11" name="Group 10"/>
          <p:cNvGrpSpPr/>
          <p:nvPr/>
        </p:nvGrpSpPr>
        <p:grpSpPr>
          <a:xfrm>
            <a:off x="1016000" y="1019174"/>
            <a:ext cx="7480300" cy="5610225"/>
            <a:chOff x="1016000" y="1019174"/>
            <a:chExt cx="7480300" cy="5610225"/>
          </a:xfrm>
        </p:grpSpPr>
        <p:pic>
          <p:nvPicPr>
            <p:cNvPr id="4" name="Picture 3" descr="Bedded gritstone with shellb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019174"/>
              <a:ext cx="7480300" cy="5610225"/>
            </a:xfrm>
            <a:prstGeom prst="rect">
              <a:avLst/>
            </a:prstGeom>
          </p:spPr>
        </p:pic>
        <p:cxnSp>
          <p:nvCxnSpPr>
            <p:cNvPr id="5" name="Straight Connector 4"/>
            <p:cNvCxnSpPr>
              <a:stCxn id="4" idx="0"/>
            </p:cNvCxnSpPr>
            <p:nvPr/>
          </p:nvCxnSpPr>
          <p:spPr>
            <a:xfrm>
              <a:off x="4756150" y="1019174"/>
              <a:ext cx="501650" cy="5610225"/>
            </a:xfrm>
            <a:prstGeom prst="line">
              <a:avLst/>
            </a:prstGeom>
            <a:ln w="28575" cmpd="sng">
              <a:solidFill>
                <a:srgbClr val="FFFF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857025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359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4265" y="2434166"/>
            <a:ext cx="5774267" cy="4330700"/>
          </a:xfrm>
          <a:prstGeom prst="rect">
            <a:avLst/>
          </a:prstGeom>
        </p:spPr>
      </p:pic>
      <p:sp>
        <p:nvSpPr>
          <p:cNvPr id="2" name="Title 1"/>
          <p:cNvSpPr>
            <a:spLocks noGrp="1"/>
          </p:cNvSpPr>
          <p:nvPr>
            <p:ph type="title"/>
          </p:nvPr>
        </p:nvSpPr>
        <p:spPr>
          <a:xfrm>
            <a:off x="457200" y="20638"/>
            <a:ext cx="8229600" cy="1143000"/>
          </a:xfrm>
        </p:spPr>
        <p:txBody>
          <a:bodyPr/>
          <a:lstStyle/>
          <a:p>
            <a:r>
              <a:rPr lang="en-US" b="1" dirty="0" smtClean="0"/>
              <a:t>Lithology and bedding</a:t>
            </a:r>
            <a:endParaRPr lang="en-US" b="1" dirty="0"/>
          </a:p>
        </p:txBody>
      </p:sp>
      <p:pic>
        <p:nvPicPr>
          <p:cNvPr id="4" name="Picture 3" descr="IMG_2357.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900" y="1163638"/>
            <a:ext cx="4244400" cy="3670300"/>
          </a:xfrm>
          <a:prstGeom prst="rect">
            <a:avLst/>
          </a:prstGeom>
        </p:spPr>
      </p:pic>
      <p:cxnSp>
        <p:nvCxnSpPr>
          <p:cNvPr id="6" name="Straight Arrow Connector 5"/>
          <p:cNvCxnSpPr/>
          <p:nvPr/>
        </p:nvCxnSpPr>
        <p:spPr>
          <a:xfrm flipH="1">
            <a:off x="7073900" y="3949700"/>
            <a:ext cx="215900" cy="558800"/>
          </a:xfrm>
          <a:prstGeom prst="straightConnector1">
            <a:avLst/>
          </a:prstGeom>
          <a:ln w="28575"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83300" y="3949700"/>
            <a:ext cx="2603500" cy="2209800"/>
          </a:xfrm>
          <a:prstGeom prst="line">
            <a:avLst/>
          </a:prstGeom>
          <a:ln w="19050" cmpd="sng">
            <a:solidFill>
              <a:schemeClr val="bg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432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33400"/>
            <a:ext cx="9144000" cy="6464618"/>
            <a:chOff x="0" y="533400"/>
            <a:chExt cx="9144000" cy="6464618"/>
          </a:xfrm>
        </p:grpSpPr>
        <p:pic>
          <p:nvPicPr>
            <p:cNvPr id="4" name="Picture 3" descr="Highfield_d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3400"/>
              <a:ext cx="9144000" cy="6464618"/>
            </a:xfrm>
            <a:prstGeom prst="rect">
              <a:avLst/>
            </a:prstGeom>
          </p:spPr>
        </p:pic>
        <p:grpSp>
          <p:nvGrpSpPr>
            <p:cNvPr id="13" name="Group 12"/>
            <p:cNvGrpSpPr/>
            <p:nvPr/>
          </p:nvGrpSpPr>
          <p:grpSpPr>
            <a:xfrm>
              <a:off x="2887133" y="2290232"/>
              <a:ext cx="4224867" cy="3750734"/>
              <a:chOff x="2887133" y="1947332"/>
              <a:chExt cx="4224867" cy="3750734"/>
            </a:xfrm>
          </p:grpSpPr>
          <p:grpSp>
            <p:nvGrpSpPr>
              <p:cNvPr id="11" name="Group 10"/>
              <p:cNvGrpSpPr/>
              <p:nvPr/>
            </p:nvGrpSpPr>
            <p:grpSpPr>
              <a:xfrm>
                <a:off x="2887133" y="1947332"/>
                <a:ext cx="3920067" cy="3750734"/>
                <a:chOff x="2760133" y="2302933"/>
                <a:chExt cx="3920067" cy="3750734"/>
              </a:xfrm>
            </p:grpSpPr>
            <p:sp>
              <p:nvSpPr>
                <p:cNvPr id="5" name="Freeform 4"/>
                <p:cNvSpPr/>
                <p:nvPr/>
              </p:nvSpPr>
              <p:spPr>
                <a:xfrm>
                  <a:off x="2760133" y="2302933"/>
                  <a:ext cx="3184411" cy="3750734"/>
                </a:xfrm>
                <a:custGeom>
                  <a:avLst/>
                  <a:gdLst>
                    <a:gd name="connsiteX0" fmla="*/ 0 w 3184411"/>
                    <a:gd name="connsiteY0" fmla="*/ 3750734 h 3750734"/>
                    <a:gd name="connsiteX1" fmla="*/ 575734 w 3184411"/>
                    <a:gd name="connsiteY1" fmla="*/ 3259667 h 3750734"/>
                    <a:gd name="connsiteX2" fmla="*/ 829734 w 3184411"/>
                    <a:gd name="connsiteY2" fmla="*/ 2921000 h 3750734"/>
                    <a:gd name="connsiteX3" fmla="*/ 1075267 w 3184411"/>
                    <a:gd name="connsiteY3" fmla="*/ 2641600 h 3750734"/>
                    <a:gd name="connsiteX4" fmla="*/ 1422400 w 3184411"/>
                    <a:gd name="connsiteY4" fmla="*/ 2429934 h 3750734"/>
                    <a:gd name="connsiteX5" fmla="*/ 1718734 w 3184411"/>
                    <a:gd name="connsiteY5" fmla="*/ 2226734 h 3750734"/>
                    <a:gd name="connsiteX6" fmla="*/ 2099734 w 3184411"/>
                    <a:gd name="connsiteY6" fmla="*/ 1955800 h 3750734"/>
                    <a:gd name="connsiteX7" fmla="*/ 2667000 w 3184411"/>
                    <a:gd name="connsiteY7" fmla="*/ 1761067 h 3750734"/>
                    <a:gd name="connsiteX8" fmla="*/ 2810934 w 3184411"/>
                    <a:gd name="connsiteY8" fmla="*/ 1659467 h 3750734"/>
                    <a:gd name="connsiteX9" fmla="*/ 2971800 w 3184411"/>
                    <a:gd name="connsiteY9" fmla="*/ 1498600 h 3750734"/>
                    <a:gd name="connsiteX10" fmla="*/ 3098800 w 3184411"/>
                    <a:gd name="connsiteY10" fmla="*/ 1202267 h 3750734"/>
                    <a:gd name="connsiteX11" fmla="*/ 3149600 w 3184411"/>
                    <a:gd name="connsiteY11" fmla="*/ 956734 h 3750734"/>
                    <a:gd name="connsiteX12" fmla="*/ 3183467 w 3184411"/>
                    <a:gd name="connsiteY12" fmla="*/ 694267 h 3750734"/>
                    <a:gd name="connsiteX13" fmla="*/ 3175000 w 3184411"/>
                    <a:gd name="connsiteY13" fmla="*/ 296334 h 3750734"/>
                    <a:gd name="connsiteX14" fmla="*/ 3175000 w 3184411"/>
                    <a:gd name="connsiteY14" fmla="*/ 279400 h 3750734"/>
                    <a:gd name="connsiteX15" fmla="*/ 3166534 w 3184411"/>
                    <a:gd name="connsiteY15" fmla="*/ 0 h 375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4411" h="3750734">
                      <a:moveTo>
                        <a:pt x="0" y="3750734"/>
                      </a:moveTo>
                      <a:cubicBezTo>
                        <a:pt x="218722" y="3574345"/>
                        <a:pt x="437445" y="3397956"/>
                        <a:pt x="575734" y="3259667"/>
                      </a:cubicBezTo>
                      <a:cubicBezTo>
                        <a:pt x="714023" y="3121378"/>
                        <a:pt x="746479" y="3024011"/>
                        <a:pt x="829734" y="2921000"/>
                      </a:cubicBezTo>
                      <a:cubicBezTo>
                        <a:pt x="912990" y="2817989"/>
                        <a:pt x="976489" y="2723444"/>
                        <a:pt x="1075267" y="2641600"/>
                      </a:cubicBezTo>
                      <a:cubicBezTo>
                        <a:pt x="1174045" y="2559756"/>
                        <a:pt x="1315156" y="2499078"/>
                        <a:pt x="1422400" y="2429934"/>
                      </a:cubicBezTo>
                      <a:cubicBezTo>
                        <a:pt x="1529644" y="2360790"/>
                        <a:pt x="1605845" y="2305756"/>
                        <a:pt x="1718734" y="2226734"/>
                      </a:cubicBezTo>
                      <a:cubicBezTo>
                        <a:pt x="1831623" y="2147712"/>
                        <a:pt x="1941690" y="2033411"/>
                        <a:pt x="2099734" y="1955800"/>
                      </a:cubicBezTo>
                      <a:cubicBezTo>
                        <a:pt x="2257778" y="1878189"/>
                        <a:pt x="2548467" y="1810456"/>
                        <a:pt x="2667000" y="1761067"/>
                      </a:cubicBezTo>
                      <a:cubicBezTo>
                        <a:pt x="2785533" y="1711678"/>
                        <a:pt x="2760134" y="1703211"/>
                        <a:pt x="2810934" y="1659467"/>
                      </a:cubicBezTo>
                      <a:cubicBezTo>
                        <a:pt x="2861734" y="1615723"/>
                        <a:pt x="2923822" y="1574800"/>
                        <a:pt x="2971800" y="1498600"/>
                      </a:cubicBezTo>
                      <a:cubicBezTo>
                        <a:pt x="3019778" y="1422400"/>
                        <a:pt x="3069167" y="1292578"/>
                        <a:pt x="3098800" y="1202267"/>
                      </a:cubicBezTo>
                      <a:cubicBezTo>
                        <a:pt x="3128433" y="1111956"/>
                        <a:pt x="3135489" y="1041401"/>
                        <a:pt x="3149600" y="956734"/>
                      </a:cubicBezTo>
                      <a:cubicBezTo>
                        <a:pt x="3163711" y="872067"/>
                        <a:pt x="3179234" y="804334"/>
                        <a:pt x="3183467" y="694267"/>
                      </a:cubicBezTo>
                      <a:cubicBezTo>
                        <a:pt x="3187700" y="584200"/>
                        <a:pt x="3176411" y="365478"/>
                        <a:pt x="3175000" y="296334"/>
                      </a:cubicBezTo>
                      <a:cubicBezTo>
                        <a:pt x="3173589" y="227190"/>
                        <a:pt x="3176411" y="328789"/>
                        <a:pt x="3175000" y="279400"/>
                      </a:cubicBezTo>
                      <a:cubicBezTo>
                        <a:pt x="3173589" y="230011"/>
                        <a:pt x="3166534" y="0"/>
                        <a:pt x="3166534" y="0"/>
                      </a:cubicBezTo>
                    </a:path>
                  </a:pathLst>
                </a:custGeom>
                <a:ln>
                  <a:solidFill>
                    <a:srgbClr val="FFF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336199" y="3352800"/>
                  <a:ext cx="344001" cy="1346200"/>
                </a:xfrm>
                <a:custGeom>
                  <a:avLst/>
                  <a:gdLst>
                    <a:gd name="connsiteX0" fmla="*/ 5334 w 344001"/>
                    <a:gd name="connsiteY0" fmla="*/ 1346200 h 1346200"/>
                    <a:gd name="connsiteX1" fmla="*/ 22268 w 344001"/>
                    <a:gd name="connsiteY1" fmla="*/ 914400 h 1346200"/>
                    <a:gd name="connsiteX2" fmla="*/ 183134 w 344001"/>
                    <a:gd name="connsiteY2" fmla="*/ 550333 h 1346200"/>
                    <a:gd name="connsiteX3" fmla="*/ 327068 w 344001"/>
                    <a:gd name="connsiteY3" fmla="*/ 270933 h 1346200"/>
                    <a:gd name="connsiteX4" fmla="*/ 335534 w 344001"/>
                    <a:gd name="connsiteY4" fmla="*/ 101600 h 1346200"/>
                    <a:gd name="connsiteX5" fmla="*/ 344001 w 344001"/>
                    <a:gd name="connsiteY5" fmla="*/ 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001" h="1346200">
                      <a:moveTo>
                        <a:pt x="5334" y="1346200"/>
                      </a:moveTo>
                      <a:cubicBezTo>
                        <a:pt x="-1016" y="1196622"/>
                        <a:pt x="-7365" y="1047044"/>
                        <a:pt x="22268" y="914400"/>
                      </a:cubicBezTo>
                      <a:cubicBezTo>
                        <a:pt x="51901" y="781756"/>
                        <a:pt x="132334" y="657577"/>
                        <a:pt x="183134" y="550333"/>
                      </a:cubicBezTo>
                      <a:cubicBezTo>
                        <a:pt x="233934" y="443089"/>
                        <a:pt x="301668" y="345722"/>
                        <a:pt x="327068" y="270933"/>
                      </a:cubicBezTo>
                      <a:cubicBezTo>
                        <a:pt x="352468" y="196144"/>
                        <a:pt x="332712" y="146755"/>
                        <a:pt x="335534" y="101600"/>
                      </a:cubicBezTo>
                      <a:cubicBezTo>
                        <a:pt x="338356" y="56445"/>
                        <a:pt x="344001" y="0"/>
                        <a:pt x="344001" y="0"/>
                      </a:cubicBezTo>
                    </a:path>
                  </a:pathLst>
                </a:custGeom>
                <a:ln w="28575" cmpd="sng">
                  <a:solidFill>
                    <a:srgbClr val="FFFF0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 name="TextBox 11"/>
              <p:cNvSpPr txBox="1"/>
              <p:nvPr/>
            </p:nvSpPr>
            <p:spPr>
              <a:xfrm>
                <a:off x="6570133" y="2607733"/>
                <a:ext cx="541867" cy="461665"/>
              </a:xfrm>
              <a:prstGeom prst="rect">
                <a:avLst/>
              </a:prstGeom>
              <a:noFill/>
            </p:spPr>
            <p:txBody>
              <a:bodyPr wrap="square" rtlCol="0">
                <a:spAutoFit/>
              </a:bodyPr>
              <a:lstStyle/>
              <a:p>
                <a:pPr algn="ctr"/>
                <a:r>
                  <a:rPr lang="en-US" sz="2400" b="1" dirty="0" smtClean="0">
                    <a:solidFill>
                      <a:schemeClr val="bg1"/>
                    </a:solidFill>
                  </a:rPr>
                  <a:t>?</a:t>
                </a:r>
              </a:p>
            </p:txBody>
          </p:sp>
        </p:grpSp>
      </p:grpSp>
      <p:sp>
        <p:nvSpPr>
          <p:cNvPr id="2" name="Title 1"/>
          <p:cNvSpPr>
            <a:spLocks noGrp="1"/>
          </p:cNvSpPr>
          <p:nvPr>
            <p:ph type="title"/>
          </p:nvPr>
        </p:nvSpPr>
        <p:spPr>
          <a:xfrm>
            <a:off x="457200" y="33338"/>
            <a:ext cx="8229600" cy="1143000"/>
          </a:xfrm>
        </p:spPr>
        <p:txBody>
          <a:bodyPr>
            <a:normAutofit/>
          </a:bodyPr>
          <a:lstStyle/>
          <a:p>
            <a:r>
              <a:rPr lang="en-US" sz="3600" b="1" dirty="0" smtClean="0"/>
              <a:t>Dip and strike at </a:t>
            </a:r>
            <a:r>
              <a:rPr lang="en-US" sz="3600" b="1" dirty="0" err="1" smtClean="0"/>
              <a:t>Highfield</a:t>
            </a:r>
            <a:endParaRPr lang="en-US" sz="3600" b="1" dirty="0"/>
          </a:p>
        </p:txBody>
      </p:sp>
    </p:spTree>
    <p:extLst>
      <p:ext uri="{BB962C8B-B14F-4D97-AF65-F5344CB8AC3E}">
        <p14:creationId xmlns:p14="http://schemas.microsoft.com/office/powerpoint/2010/main" val="649885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Faulting at </a:t>
            </a:r>
            <a:r>
              <a:rPr lang="en-US" sz="3600" b="1" dirty="0" err="1" smtClean="0"/>
              <a:t>Highfield</a:t>
            </a:r>
            <a:endParaRPr lang="en-US" sz="3600" b="1" dirty="0"/>
          </a:p>
        </p:txBody>
      </p:sp>
      <p:pic>
        <p:nvPicPr>
          <p:cNvPr id="4" name="Picture 3" descr="P9110356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1562100"/>
            <a:ext cx="3886200" cy="5181600"/>
          </a:xfrm>
          <a:prstGeom prst="rect">
            <a:avLst/>
          </a:prstGeom>
        </p:spPr>
      </p:pic>
      <p:pic>
        <p:nvPicPr>
          <p:cNvPr id="5" name="Picture 4" descr="P9110361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4132" y="3175000"/>
            <a:ext cx="4593168" cy="3444876"/>
          </a:xfrm>
          <a:prstGeom prst="rect">
            <a:avLst/>
          </a:prstGeom>
        </p:spPr>
      </p:pic>
    </p:spTree>
    <p:extLst>
      <p:ext uri="{BB962C8B-B14F-4D97-AF65-F5344CB8AC3E}">
        <p14:creationId xmlns:p14="http://schemas.microsoft.com/office/powerpoint/2010/main" val="18162754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normAutofit/>
          </a:bodyPr>
          <a:lstStyle/>
          <a:p>
            <a:r>
              <a:rPr lang="en-US" sz="3600" b="1" dirty="0" smtClean="0"/>
              <a:t>Fault or Gull</a:t>
            </a:r>
            <a:endParaRPr lang="en-US" sz="3600" b="1" dirty="0"/>
          </a:p>
        </p:txBody>
      </p:sp>
      <p:pic>
        <p:nvPicPr>
          <p:cNvPr id="4" name="Picture 3" descr="Gul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200" y="1044574"/>
            <a:ext cx="7531100" cy="5648325"/>
          </a:xfrm>
          <a:prstGeom prst="rect">
            <a:avLst/>
          </a:prstGeom>
        </p:spPr>
      </p:pic>
    </p:spTree>
    <p:extLst>
      <p:ext uri="{BB962C8B-B14F-4D97-AF65-F5344CB8AC3E}">
        <p14:creationId xmlns:p14="http://schemas.microsoft.com/office/powerpoint/2010/main" val="3402199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normAutofit/>
          </a:bodyPr>
          <a:lstStyle/>
          <a:p>
            <a:r>
              <a:rPr lang="en-US" sz="3600" b="1" dirty="0" smtClean="0"/>
              <a:t>Tracing faults</a:t>
            </a:r>
            <a:endParaRPr lang="en-US" sz="3600" b="1" dirty="0"/>
          </a:p>
        </p:txBody>
      </p:sp>
      <p:grpSp>
        <p:nvGrpSpPr>
          <p:cNvPr id="10" name="Group 9"/>
          <p:cNvGrpSpPr/>
          <p:nvPr/>
        </p:nvGrpSpPr>
        <p:grpSpPr>
          <a:xfrm>
            <a:off x="93133" y="1329633"/>
            <a:ext cx="8712200" cy="4961402"/>
            <a:chOff x="93133" y="1329633"/>
            <a:chExt cx="8712200" cy="4961402"/>
          </a:xfrm>
        </p:grpSpPr>
        <p:pic>
          <p:nvPicPr>
            <p:cNvPr id="5" name="Picture 4" descr="Highfield_3D.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33" y="1329633"/>
              <a:ext cx="8712200" cy="4961402"/>
            </a:xfrm>
            <a:prstGeom prst="rect">
              <a:avLst/>
            </a:prstGeom>
            <a:ln w="28575" cmpd="sng">
              <a:noFill/>
            </a:ln>
          </p:spPr>
        </p:pic>
        <p:grpSp>
          <p:nvGrpSpPr>
            <p:cNvPr id="53" name="Group 52"/>
            <p:cNvGrpSpPr/>
            <p:nvPr/>
          </p:nvGrpSpPr>
          <p:grpSpPr>
            <a:xfrm>
              <a:off x="457200" y="1447856"/>
              <a:ext cx="6036733" cy="3996098"/>
              <a:chOff x="457200" y="1447856"/>
              <a:chExt cx="6036733" cy="3996098"/>
            </a:xfrm>
          </p:grpSpPr>
          <p:cxnSp>
            <p:nvCxnSpPr>
              <p:cNvPr id="7" name="Straight Arrow Connector 6"/>
              <p:cNvCxnSpPr/>
              <p:nvPr/>
            </p:nvCxnSpPr>
            <p:spPr>
              <a:xfrm flipH="1" flipV="1">
                <a:off x="3310467" y="1532467"/>
                <a:ext cx="304800" cy="84666"/>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539067" y="4233333"/>
                <a:ext cx="152400" cy="25400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156199" y="3937000"/>
                <a:ext cx="76200" cy="19473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013200" y="3310466"/>
                <a:ext cx="381000" cy="93134"/>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236134" y="4131733"/>
                <a:ext cx="381000" cy="19473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236134" y="4419600"/>
                <a:ext cx="381000" cy="6773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514600" y="3937000"/>
                <a:ext cx="8467" cy="29633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500964" y="1447856"/>
                <a:ext cx="1295400" cy="338554"/>
              </a:xfrm>
              <a:prstGeom prst="rect">
                <a:avLst/>
              </a:prstGeom>
              <a:noFill/>
            </p:spPr>
            <p:txBody>
              <a:bodyPr wrap="square" rtlCol="0">
                <a:spAutoFit/>
              </a:bodyPr>
              <a:lstStyle/>
              <a:p>
                <a:pPr algn="ctr"/>
                <a:r>
                  <a:rPr lang="en-US" sz="1600" b="1" dirty="0" smtClean="0">
                    <a:solidFill>
                      <a:srgbClr val="FFFF00"/>
                    </a:solidFill>
                  </a:rPr>
                  <a:t>Crush zone</a:t>
                </a:r>
              </a:p>
            </p:txBody>
          </p:sp>
          <p:sp>
            <p:nvSpPr>
              <p:cNvPr id="32" name="TextBox 31"/>
              <p:cNvSpPr txBox="1"/>
              <p:nvPr/>
            </p:nvSpPr>
            <p:spPr>
              <a:xfrm>
                <a:off x="457200" y="4131733"/>
                <a:ext cx="778934" cy="338554"/>
              </a:xfrm>
              <a:prstGeom prst="rect">
                <a:avLst/>
              </a:prstGeom>
              <a:noFill/>
            </p:spPr>
            <p:txBody>
              <a:bodyPr wrap="square" rtlCol="0">
                <a:spAutoFit/>
              </a:bodyPr>
              <a:lstStyle/>
              <a:p>
                <a:pPr algn="ctr"/>
                <a:r>
                  <a:rPr lang="en-US" sz="1600" b="1" dirty="0" smtClean="0">
                    <a:solidFill>
                      <a:srgbClr val="FFFF00"/>
                    </a:solidFill>
                  </a:rPr>
                  <a:t>Knicks</a:t>
                </a:r>
              </a:p>
            </p:txBody>
          </p:sp>
          <p:sp>
            <p:nvSpPr>
              <p:cNvPr id="33" name="TextBox 32"/>
              <p:cNvSpPr txBox="1"/>
              <p:nvPr/>
            </p:nvSpPr>
            <p:spPr>
              <a:xfrm>
                <a:off x="1936751" y="3280546"/>
                <a:ext cx="1155697" cy="584776"/>
              </a:xfrm>
              <a:prstGeom prst="rect">
                <a:avLst/>
              </a:prstGeom>
              <a:noFill/>
            </p:spPr>
            <p:txBody>
              <a:bodyPr wrap="square" rtlCol="0">
                <a:spAutoFit/>
              </a:bodyPr>
              <a:lstStyle/>
              <a:p>
                <a:pPr algn="ctr"/>
                <a:r>
                  <a:rPr lang="en-US" sz="1600" b="1" dirty="0" smtClean="0">
                    <a:solidFill>
                      <a:srgbClr val="FFFF00"/>
                    </a:solidFill>
                  </a:rPr>
                  <a:t>Dog-leg in stream</a:t>
                </a:r>
              </a:p>
            </p:txBody>
          </p:sp>
          <p:sp>
            <p:nvSpPr>
              <p:cNvPr id="34" name="TextBox 33"/>
              <p:cNvSpPr txBox="1"/>
              <p:nvPr/>
            </p:nvSpPr>
            <p:spPr>
              <a:xfrm>
                <a:off x="3539067" y="3937000"/>
                <a:ext cx="685800" cy="338554"/>
              </a:xfrm>
              <a:prstGeom prst="rect">
                <a:avLst/>
              </a:prstGeom>
              <a:noFill/>
            </p:spPr>
            <p:txBody>
              <a:bodyPr wrap="square" rtlCol="0">
                <a:spAutoFit/>
              </a:bodyPr>
              <a:lstStyle/>
              <a:p>
                <a:pPr algn="ctr"/>
                <a:r>
                  <a:rPr lang="en-US" sz="1600" b="1" dirty="0" smtClean="0">
                    <a:solidFill>
                      <a:srgbClr val="FFFF00"/>
                    </a:solidFill>
                  </a:rPr>
                  <a:t>Fault</a:t>
                </a:r>
              </a:p>
            </p:txBody>
          </p:sp>
          <p:sp>
            <p:nvSpPr>
              <p:cNvPr id="35" name="TextBox 34"/>
              <p:cNvSpPr txBox="1"/>
              <p:nvPr/>
            </p:nvSpPr>
            <p:spPr>
              <a:xfrm>
                <a:off x="3310467" y="2988158"/>
                <a:ext cx="1007534" cy="584776"/>
              </a:xfrm>
              <a:prstGeom prst="rect">
                <a:avLst/>
              </a:prstGeom>
              <a:noFill/>
            </p:spPr>
            <p:txBody>
              <a:bodyPr wrap="square" rtlCol="0">
                <a:spAutoFit/>
              </a:bodyPr>
              <a:lstStyle/>
              <a:p>
                <a:pPr algn="ctr"/>
                <a:r>
                  <a:rPr lang="en-US" sz="1600" b="1" dirty="0" smtClean="0">
                    <a:solidFill>
                      <a:srgbClr val="FFFF00"/>
                    </a:solidFill>
                  </a:rPr>
                  <a:t>?Crush zone</a:t>
                </a:r>
              </a:p>
            </p:txBody>
          </p:sp>
          <p:sp>
            <p:nvSpPr>
              <p:cNvPr id="36" name="TextBox 35"/>
              <p:cNvSpPr txBox="1"/>
              <p:nvPr/>
            </p:nvSpPr>
            <p:spPr>
              <a:xfrm>
                <a:off x="5003796" y="3479800"/>
                <a:ext cx="1210737" cy="584776"/>
              </a:xfrm>
              <a:prstGeom prst="rect">
                <a:avLst/>
              </a:prstGeom>
              <a:noFill/>
            </p:spPr>
            <p:txBody>
              <a:bodyPr wrap="square" rtlCol="0">
                <a:spAutoFit/>
              </a:bodyPr>
              <a:lstStyle/>
              <a:p>
                <a:pPr algn="ctr"/>
                <a:r>
                  <a:rPr lang="en-US" sz="1600" b="1" dirty="0" smtClean="0">
                    <a:solidFill>
                      <a:srgbClr val="FFFF00"/>
                    </a:solidFill>
                  </a:rPr>
                  <a:t>Hummocky knoll</a:t>
                </a:r>
              </a:p>
            </p:txBody>
          </p:sp>
          <p:cxnSp>
            <p:nvCxnSpPr>
              <p:cNvPr id="38" name="Straight Arrow Connector 37"/>
              <p:cNvCxnSpPr/>
              <p:nvPr/>
            </p:nvCxnSpPr>
            <p:spPr>
              <a:xfrm flipH="1" flipV="1">
                <a:off x="5799667" y="4859867"/>
                <a:ext cx="169333" cy="24553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5969000" y="4800600"/>
                <a:ext cx="0" cy="245533"/>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554133" y="5105400"/>
                <a:ext cx="939800" cy="338554"/>
              </a:xfrm>
              <a:prstGeom prst="rect">
                <a:avLst/>
              </a:prstGeom>
              <a:noFill/>
            </p:spPr>
            <p:txBody>
              <a:bodyPr wrap="square" rtlCol="0">
                <a:spAutoFit/>
              </a:bodyPr>
              <a:lstStyle/>
              <a:p>
                <a:pPr algn="ctr"/>
                <a:r>
                  <a:rPr lang="en-US" sz="1600" b="1" dirty="0" smtClean="0">
                    <a:solidFill>
                      <a:srgbClr val="FFFF00"/>
                    </a:solidFill>
                  </a:rPr>
                  <a:t>Knicks</a:t>
                </a:r>
              </a:p>
            </p:txBody>
          </p:sp>
          <p:cxnSp>
            <p:nvCxnSpPr>
              <p:cNvPr id="48" name="Straight Arrow Connector 47"/>
              <p:cNvCxnSpPr/>
              <p:nvPr/>
            </p:nvCxnSpPr>
            <p:spPr>
              <a:xfrm flipH="1">
                <a:off x="4796364" y="3124200"/>
                <a:ext cx="131236" cy="35560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699000" y="2802467"/>
                <a:ext cx="855133" cy="338554"/>
              </a:xfrm>
              <a:prstGeom prst="rect">
                <a:avLst/>
              </a:prstGeom>
              <a:noFill/>
            </p:spPr>
            <p:txBody>
              <a:bodyPr wrap="square" rtlCol="0">
                <a:spAutoFit/>
              </a:bodyPr>
              <a:lstStyle/>
              <a:p>
                <a:pPr algn="ctr"/>
                <a:r>
                  <a:rPr lang="en-US" sz="1600" b="1" dirty="0" smtClean="0">
                    <a:solidFill>
                      <a:srgbClr val="FFFF00"/>
                    </a:solidFill>
                  </a:rPr>
                  <a:t>Knick</a:t>
                </a:r>
              </a:p>
            </p:txBody>
          </p:sp>
        </p:grpSp>
        <p:sp>
          <p:nvSpPr>
            <p:cNvPr id="50" name="Freeform 49"/>
            <p:cNvSpPr/>
            <p:nvPr/>
          </p:nvSpPr>
          <p:spPr>
            <a:xfrm>
              <a:off x="3234267" y="1456267"/>
              <a:ext cx="5190066" cy="4792133"/>
            </a:xfrm>
            <a:custGeom>
              <a:avLst/>
              <a:gdLst>
                <a:gd name="connsiteX0" fmla="*/ 0 w 5190066"/>
                <a:gd name="connsiteY0" fmla="*/ 0 h 4792133"/>
                <a:gd name="connsiteX1" fmla="*/ 406400 w 5190066"/>
                <a:gd name="connsiteY1" fmla="*/ 770466 h 4792133"/>
                <a:gd name="connsiteX2" fmla="*/ 770466 w 5190066"/>
                <a:gd name="connsiteY2" fmla="*/ 1236133 h 4792133"/>
                <a:gd name="connsiteX3" fmla="*/ 1227666 w 5190066"/>
                <a:gd name="connsiteY3" fmla="*/ 1964266 h 4792133"/>
                <a:gd name="connsiteX4" fmla="*/ 1566333 w 5190066"/>
                <a:gd name="connsiteY4" fmla="*/ 2192866 h 4792133"/>
                <a:gd name="connsiteX5" fmla="*/ 2074333 w 5190066"/>
                <a:gd name="connsiteY5" fmla="*/ 2802466 h 4792133"/>
                <a:gd name="connsiteX6" fmla="*/ 2887133 w 5190066"/>
                <a:gd name="connsiteY6" fmla="*/ 3513666 h 4792133"/>
                <a:gd name="connsiteX7" fmla="*/ 3276600 w 5190066"/>
                <a:gd name="connsiteY7" fmla="*/ 3843866 h 4792133"/>
                <a:gd name="connsiteX8" fmla="*/ 3937000 w 5190066"/>
                <a:gd name="connsiteY8" fmla="*/ 4377266 h 4792133"/>
                <a:gd name="connsiteX9" fmla="*/ 4809066 w 5190066"/>
                <a:gd name="connsiteY9" fmla="*/ 4597400 h 4792133"/>
                <a:gd name="connsiteX10" fmla="*/ 5190066 w 5190066"/>
                <a:gd name="connsiteY10" fmla="*/ 4792133 h 479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0066" h="4792133">
                  <a:moveTo>
                    <a:pt x="0" y="0"/>
                  </a:moveTo>
                  <a:lnTo>
                    <a:pt x="406400" y="770466"/>
                  </a:lnTo>
                  <a:lnTo>
                    <a:pt x="770466" y="1236133"/>
                  </a:lnTo>
                  <a:lnTo>
                    <a:pt x="1227666" y="1964266"/>
                  </a:lnTo>
                  <a:lnTo>
                    <a:pt x="1566333" y="2192866"/>
                  </a:lnTo>
                  <a:lnTo>
                    <a:pt x="2074333" y="2802466"/>
                  </a:lnTo>
                  <a:lnTo>
                    <a:pt x="2887133" y="3513666"/>
                  </a:lnTo>
                  <a:lnTo>
                    <a:pt x="3276600" y="3843866"/>
                  </a:lnTo>
                  <a:lnTo>
                    <a:pt x="3937000" y="4377266"/>
                  </a:lnTo>
                  <a:lnTo>
                    <a:pt x="4809066" y="4597400"/>
                  </a:lnTo>
                  <a:lnTo>
                    <a:pt x="5190066" y="4792133"/>
                  </a:ln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1583267" y="4106333"/>
              <a:ext cx="4648200" cy="939800"/>
              <a:chOff x="1583267" y="4106333"/>
              <a:chExt cx="4648200" cy="939800"/>
            </a:xfrm>
          </p:grpSpPr>
          <p:sp>
            <p:nvSpPr>
              <p:cNvPr id="44" name="Freeform 43"/>
              <p:cNvSpPr/>
              <p:nvPr/>
            </p:nvSpPr>
            <p:spPr>
              <a:xfrm>
                <a:off x="1583267" y="4106333"/>
                <a:ext cx="4648200" cy="939800"/>
              </a:xfrm>
              <a:custGeom>
                <a:avLst/>
                <a:gdLst>
                  <a:gd name="connsiteX0" fmla="*/ 0 w 4648200"/>
                  <a:gd name="connsiteY0" fmla="*/ 0 h 939800"/>
                  <a:gd name="connsiteX1" fmla="*/ 863600 w 4648200"/>
                  <a:gd name="connsiteY1" fmla="*/ 127000 h 939800"/>
                  <a:gd name="connsiteX2" fmla="*/ 1972733 w 4648200"/>
                  <a:gd name="connsiteY2" fmla="*/ 406400 h 939800"/>
                  <a:gd name="connsiteX3" fmla="*/ 2836333 w 4648200"/>
                  <a:gd name="connsiteY3" fmla="*/ 584200 h 939800"/>
                  <a:gd name="connsiteX4" fmla="*/ 4148666 w 4648200"/>
                  <a:gd name="connsiteY4" fmla="*/ 804334 h 939800"/>
                  <a:gd name="connsiteX5" fmla="*/ 4648200 w 4648200"/>
                  <a:gd name="connsiteY5" fmla="*/ 9398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200" h="939800">
                    <a:moveTo>
                      <a:pt x="0" y="0"/>
                    </a:moveTo>
                    <a:lnTo>
                      <a:pt x="863600" y="127000"/>
                    </a:lnTo>
                    <a:lnTo>
                      <a:pt x="1972733" y="406400"/>
                    </a:lnTo>
                    <a:lnTo>
                      <a:pt x="2836333" y="584200"/>
                    </a:lnTo>
                    <a:lnTo>
                      <a:pt x="4148666" y="804334"/>
                    </a:lnTo>
                    <a:lnTo>
                      <a:pt x="4648200" y="939800"/>
                    </a:ln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1651000" y="4241800"/>
                <a:ext cx="838200" cy="228600"/>
              </a:xfrm>
              <a:custGeom>
                <a:avLst/>
                <a:gdLst>
                  <a:gd name="connsiteX0" fmla="*/ 0 w 838200"/>
                  <a:gd name="connsiteY0" fmla="*/ 228600 h 228600"/>
                  <a:gd name="connsiteX1" fmla="*/ 838200 w 838200"/>
                  <a:gd name="connsiteY1" fmla="*/ 0 h 228600"/>
                </a:gdLst>
                <a:ahLst/>
                <a:cxnLst>
                  <a:cxn ang="0">
                    <a:pos x="connsiteX0" y="connsiteY0"/>
                  </a:cxn>
                  <a:cxn ang="0">
                    <a:pos x="connsiteX1" y="connsiteY1"/>
                  </a:cxn>
                </a:cxnLst>
                <a:rect l="l" t="t" r="r" b="b"/>
                <a:pathLst>
                  <a:path w="838200" h="228600">
                    <a:moveTo>
                      <a:pt x="0" y="228600"/>
                    </a:moveTo>
                    <a:lnTo>
                      <a:pt x="838200" y="0"/>
                    </a:lnTo>
                  </a:path>
                </a:pathLst>
              </a:custGeom>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287062" y="5545516"/>
              <a:ext cx="1109938" cy="550527"/>
              <a:chOff x="287062" y="5545516"/>
              <a:chExt cx="1109938" cy="550527"/>
            </a:xfrm>
          </p:grpSpPr>
          <p:sp>
            <p:nvSpPr>
              <p:cNvPr id="3" name="Left Arrow 2"/>
              <p:cNvSpPr/>
              <p:nvPr/>
            </p:nvSpPr>
            <p:spPr>
              <a:xfrm rot="20570794">
                <a:off x="660400" y="5545516"/>
                <a:ext cx="736600" cy="317500"/>
              </a:xfrm>
              <a:prstGeom prst="leftArrow">
                <a:avLst/>
              </a:prstGeom>
              <a:solidFill>
                <a:srgbClr val="FFFF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287062" y="5634378"/>
                <a:ext cx="350562" cy="461665"/>
              </a:xfrm>
              <a:prstGeom prst="rect">
                <a:avLst/>
              </a:prstGeom>
              <a:noFill/>
            </p:spPr>
            <p:txBody>
              <a:bodyPr wrap="square" rtlCol="0">
                <a:spAutoFit/>
              </a:bodyPr>
              <a:lstStyle/>
              <a:p>
                <a:pPr algn="ctr"/>
                <a:r>
                  <a:rPr lang="en-US" sz="2400" b="1" dirty="0" smtClean="0">
                    <a:solidFill>
                      <a:srgbClr val="FFFF00"/>
                    </a:solidFill>
                  </a:rPr>
                  <a:t>N</a:t>
                </a:r>
              </a:p>
            </p:txBody>
          </p:sp>
        </p:grpSp>
      </p:grpSp>
    </p:spTree>
    <p:extLst>
      <p:ext uri="{BB962C8B-B14F-4D97-AF65-F5344CB8AC3E}">
        <p14:creationId xmlns:p14="http://schemas.microsoft.com/office/powerpoint/2010/main" val="35870855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en-US" sz="3600" b="1" dirty="0" smtClean="0"/>
              <a:t>Faults at </a:t>
            </a:r>
            <a:r>
              <a:rPr lang="en-US" sz="3600" b="1" dirty="0" err="1" smtClean="0"/>
              <a:t>Highfield</a:t>
            </a:r>
            <a:endParaRPr lang="en-US" sz="3600" b="1" dirty="0"/>
          </a:p>
        </p:txBody>
      </p:sp>
      <p:grpSp>
        <p:nvGrpSpPr>
          <p:cNvPr id="5" name="Group 4"/>
          <p:cNvGrpSpPr/>
          <p:nvPr/>
        </p:nvGrpSpPr>
        <p:grpSpPr>
          <a:xfrm>
            <a:off x="828000" y="1144800"/>
            <a:ext cx="7776000" cy="5529600"/>
            <a:chOff x="828000" y="1144800"/>
            <a:chExt cx="7776000" cy="5529600"/>
          </a:xfrm>
        </p:grpSpPr>
        <p:pic>
          <p:nvPicPr>
            <p:cNvPr id="7" name="Picture 6" descr="Highfield_imag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8000" y="1144800"/>
              <a:ext cx="7776000" cy="5529600"/>
            </a:xfrm>
            <a:prstGeom prst="rect">
              <a:avLst/>
            </a:prstGeom>
          </p:spPr>
        </p:pic>
        <p:pic>
          <p:nvPicPr>
            <p:cNvPr id="17" name="Picture 16" descr="Highfield_fault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8000" y="1163638"/>
              <a:ext cx="7776000" cy="5457600"/>
            </a:xfrm>
            <a:prstGeom prst="rect">
              <a:avLst/>
            </a:prstGeom>
          </p:spPr>
        </p:pic>
        <p:grpSp>
          <p:nvGrpSpPr>
            <p:cNvPr id="33" name="Group 32"/>
            <p:cNvGrpSpPr/>
            <p:nvPr/>
          </p:nvGrpSpPr>
          <p:grpSpPr>
            <a:xfrm>
              <a:off x="5782733" y="3036669"/>
              <a:ext cx="2150534" cy="718585"/>
              <a:chOff x="5782733" y="3036669"/>
              <a:chExt cx="2150534" cy="718585"/>
            </a:xfrm>
          </p:grpSpPr>
          <p:cxnSp>
            <p:nvCxnSpPr>
              <p:cNvPr id="26" name="Straight Arrow Connector 25"/>
              <p:cNvCxnSpPr/>
              <p:nvPr/>
            </p:nvCxnSpPr>
            <p:spPr>
              <a:xfrm flipH="1">
                <a:off x="5782733" y="3462866"/>
                <a:ext cx="237067" cy="237067"/>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679267" y="3395133"/>
                <a:ext cx="254000" cy="186267"/>
              </a:xfrm>
              <a:prstGeom prst="straightConnector1">
                <a:avLst/>
              </a:prstGeom>
              <a:ln w="28575"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943600" y="3170478"/>
                <a:ext cx="719667" cy="584776"/>
              </a:xfrm>
              <a:prstGeom prst="rect">
                <a:avLst/>
              </a:prstGeom>
              <a:noFill/>
              <a:ln>
                <a:noFill/>
              </a:ln>
            </p:spPr>
            <p:txBody>
              <a:bodyPr wrap="square" rtlCol="0">
                <a:spAutoFit/>
              </a:bodyPr>
              <a:lstStyle/>
              <a:p>
                <a:pPr algn="ctr"/>
                <a:r>
                  <a:rPr lang="en-US" sz="1600" b="1" dirty="0" smtClean="0">
                    <a:solidFill>
                      <a:schemeClr val="bg1"/>
                    </a:solidFill>
                  </a:rPr>
                  <a:t>79</a:t>
                </a:r>
                <a:r>
                  <a:rPr lang="en-US" sz="1600" b="1" baseline="30000" dirty="0" smtClean="0">
                    <a:solidFill>
                      <a:schemeClr val="bg1"/>
                    </a:solidFill>
                  </a:rPr>
                  <a:t>o</a:t>
                </a:r>
                <a:r>
                  <a:rPr lang="en-US" sz="1600" b="1" dirty="0" smtClean="0">
                    <a:solidFill>
                      <a:schemeClr val="bg1"/>
                    </a:solidFill>
                  </a:rPr>
                  <a:t>, 200</a:t>
                </a:r>
                <a:r>
                  <a:rPr lang="en-US" sz="1600" b="1" baseline="30000" dirty="0" smtClean="0">
                    <a:solidFill>
                      <a:schemeClr val="bg1"/>
                    </a:solidFill>
                  </a:rPr>
                  <a:t>o</a:t>
                </a:r>
              </a:p>
            </p:txBody>
          </p:sp>
          <p:sp>
            <p:nvSpPr>
              <p:cNvPr id="32" name="TextBox 31"/>
              <p:cNvSpPr txBox="1"/>
              <p:nvPr/>
            </p:nvSpPr>
            <p:spPr>
              <a:xfrm>
                <a:off x="7035799" y="3036669"/>
                <a:ext cx="643468" cy="646331"/>
              </a:xfrm>
              <a:prstGeom prst="rect">
                <a:avLst/>
              </a:prstGeom>
              <a:noFill/>
            </p:spPr>
            <p:txBody>
              <a:bodyPr wrap="square" rtlCol="0">
                <a:spAutoFit/>
              </a:bodyPr>
              <a:lstStyle/>
              <a:p>
                <a:pPr algn="ctr"/>
                <a:r>
                  <a:rPr lang="en-US" b="1" dirty="0" smtClean="0">
                    <a:solidFill>
                      <a:srgbClr val="FFFFFF"/>
                    </a:solidFill>
                  </a:rPr>
                  <a:t>75</a:t>
                </a:r>
                <a:r>
                  <a:rPr lang="en-US" b="1" baseline="30000" dirty="0" smtClean="0">
                    <a:solidFill>
                      <a:srgbClr val="FFFFFF"/>
                    </a:solidFill>
                  </a:rPr>
                  <a:t>o</a:t>
                </a:r>
              </a:p>
              <a:p>
                <a:pPr algn="ctr"/>
                <a:r>
                  <a:rPr lang="en-US" b="1" dirty="0" smtClean="0">
                    <a:solidFill>
                      <a:srgbClr val="FFFFFF"/>
                    </a:solidFill>
                  </a:rPr>
                  <a:t>240</a:t>
                </a:r>
                <a:r>
                  <a:rPr lang="en-US" b="1" baseline="30000" dirty="0" smtClean="0">
                    <a:solidFill>
                      <a:srgbClr val="FFFFFF"/>
                    </a:solidFill>
                  </a:rPr>
                  <a:t>o</a:t>
                </a:r>
              </a:p>
            </p:txBody>
          </p:sp>
        </p:grpSp>
        <p:grpSp>
          <p:nvGrpSpPr>
            <p:cNvPr id="40" name="Group 39"/>
            <p:cNvGrpSpPr/>
            <p:nvPr/>
          </p:nvGrpSpPr>
          <p:grpSpPr>
            <a:xfrm>
              <a:off x="5207000" y="2243667"/>
              <a:ext cx="1583267" cy="2946400"/>
              <a:chOff x="5207000" y="2243667"/>
              <a:chExt cx="1583267" cy="2946400"/>
            </a:xfrm>
          </p:grpSpPr>
          <p:sp>
            <p:nvSpPr>
              <p:cNvPr id="34" name="5-Point Star 33"/>
              <p:cNvSpPr/>
              <p:nvPr/>
            </p:nvSpPr>
            <p:spPr>
              <a:xfrm>
                <a:off x="6578600" y="4250267"/>
                <a:ext cx="211667" cy="211666"/>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5-Point Star 34"/>
              <p:cNvSpPr/>
              <p:nvPr/>
            </p:nvSpPr>
            <p:spPr>
              <a:xfrm>
                <a:off x="5892800" y="2825003"/>
                <a:ext cx="211667" cy="211666"/>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5-Point Star 35"/>
              <p:cNvSpPr/>
              <p:nvPr/>
            </p:nvSpPr>
            <p:spPr>
              <a:xfrm>
                <a:off x="5786966" y="4690534"/>
                <a:ext cx="211667" cy="211666"/>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5-Point Star 36"/>
              <p:cNvSpPr/>
              <p:nvPr/>
            </p:nvSpPr>
            <p:spPr>
              <a:xfrm>
                <a:off x="5207000" y="4978401"/>
                <a:ext cx="211667" cy="211666"/>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5-Point Star 37"/>
              <p:cNvSpPr/>
              <p:nvPr/>
            </p:nvSpPr>
            <p:spPr>
              <a:xfrm>
                <a:off x="6019800" y="2243667"/>
                <a:ext cx="211667" cy="211666"/>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5-Point Star 38"/>
              <p:cNvSpPr/>
              <p:nvPr/>
            </p:nvSpPr>
            <p:spPr>
              <a:xfrm>
                <a:off x="6206067" y="4478868"/>
                <a:ext cx="211667" cy="211666"/>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Striped Right Arrow 2"/>
            <p:cNvSpPr/>
            <p:nvPr/>
          </p:nvSpPr>
          <p:spPr>
            <a:xfrm rot="16200000">
              <a:off x="1073150" y="1763184"/>
              <a:ext cx="736600" cy="368300"/>
            </a:xfrm>
            <a:prstGeom prst="stripedRightArrow">
              <a:avLst/>
            </a:prstGeom>
            <a:solidFill>
              <a:srgbClr val="FFFF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257300" y="1184302"/>
              <a:ext cx="279401" cy="461665"/>
            </a:xfrm>
            <a:prstGeom prst="rect">
              <a:avLst/>
            </a:prstGeom>
            <a:noFill/>
          </p:spPr>
          <p:txBody>
            <a:bodyPr wrap="square" rtlCol="0">
              <a:spAutoFit/>
            </a:bodyPr>
            <a:lstStyle/>
            <a:p>
              <a:pPr algn="ctr"/>
              <a:r>
                <a:rPr lang="en-US" sz="2400" b="1" dirty="0" smtClean="0">
                  <a:solidFill>
                    <a:srgbClr val="FFFF00"/>
                  </a:solidFill>
                </a:rPr>
                <a:t>N</a:t>
              </a:r>
            </a:p>
          </p:txBody>
        </p:sp>
      </p:grpSp>
    </p:spTree>
    <p:extLst>
      <p:ext uri="{BB962C8B-B14F-4D97-AF65-F5344CB8AC3E}">
        <p14:creationId xmlns:p14="http://schemas.microsoft.com/office/powerpoint/2010/main" val="37921893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Fossils</a:t>
            </a:r>
            <a:endParaRPr lang="en-US" sz="3600" b="1" dirty="0"/>
          </a:p>
        </p:txBody>
      </p:sp>
      <p:pic>
        <p:nvPicPr>
          <p:cNvPr id="3" name="Picture 2" descr="Mount Heslington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200" y="1417638"/>
            <a:ext cx="6731000" cy="5048250"/>
          </a:xfrm>
          <a:prstGeom prst="rect">
            <a:avLst/>
          </a:prstGeom>
        </p:spPr>
      </p:pic>
    </p:spTree>
    <p:extLst>
      <p:ext uri="{BB962C8B-B14F-4D97-AF65-F5344CB8AC3E}">
        <p14:creationId xmlns:p14="http://schemas.microsoft.com/office/powerpoint/2010/main" val="12572850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0" y="4905450"/>
            <a:ext cx="1932143" cy="1143000"/>
          </a:xfrm>
        </p:spPr>
        <p:txBody>
          <a:bodyPr>
            <a:noAutofit/>
          </a:bodyPr>
          <a:lstStyle/>
          <a:p>
            <a:pPr algn="r"/>
            <a:r>
              <a:rPr lang="en-US" sz="3600" b="1" dirty="0" smtClean="0"/>
              <a:t>Key</a:t>
            </a:r>
            <a:r>
              <a:rPr lang="en-US" b="1" dirty="0" smtClean="0"/>
              <a:t> fossil species</a:t>
            </a:r>
            <a:endParaRPr lang="en-US" b="1" dirty="0"/>
          </a:p>
        </p:txBody>
      </p:sp>
      <p:cxnSp>
        <p:nvCxnSpPr>
          <p:cNvPr id="23" name="Straight Connector 22"/>
          <p:cNvCxnSpPr/>
          <p:nvPr/>
        </p:nvCxnSpPr>
        <p:spPr>
          <a:xfrm flipH="1">
            <a:off x="114300" y="1584773"/>
            <a:ext cx="880119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73396" y="2813294"/>
            <a:ext cx="880119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86096" y="4027038"/>
            <a:ext cx="880119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86097" y="5393719"/>
            <a:ext cx="7140203"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0" y="239665"/>
            <a:ext cx="8978999" cy="6438116"/>
            <a:chOff x="0" y="239665"/>
            <a:chExt cx="8978999" cy="6438116"/>
          </a:xfrm>
        </p:grpSpPr>
        <p:cxnSp>
          <p:nvCxnSpPr>
            <p:cNvPr id="29" name="Straight Arrow Connector 28"/>
            <p:cNvCxnSpPr>
              <a:stCxn id="15" idx="0"/>
            </p:cNvCxnSpPr>
            <p:nvPr/>
          </p:nvCxnSpPr>
          <p:spPr>
            <a:xfrm flipV="1">
              <a:off x="722499" y="1409701"/>
              <a:ext cx="52201" cy="4316798"/>
            </a:xfrm>
            <a:prstGeom prst="straightConnector1">
              <a:avLst/>
            </a:prstGeom>
            <a:ln w="76200"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descr="th-9.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2722" y="4017065"/>
              <a:ext cx="1445641" cy="1305896"/>
            </a:xfrm>
            <a:prstGeom prst="rect">
              <a:avLst/>
            </a:prstGeom>
          </p:spPr>
        </p:pic>
        <p:pic>
          <p:nvPicPr>
            <p:cNvPr id="5" name="Picture 4" descr="Manticula problematica.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3894730" y="2558911"/>
              <a:ext cx="1173275" cy="1743031"/>
            </a:xfrm>
            <a:prstGeom prst="rect">
              <a:avLst/>
            </a:prstGeom>
          </p:spPr>
        </p:pic>
        <p:pic>
          <p:nvPicPr>
            <p:cNvPr id="6" name="Picture 5" descr="Full internal mould of Alipunctifera kaihikuana.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4997" y="5419119"/>
              <a:ext cx="1831603" cy="1258662"/>
            </a:xfrm>
            <a:prstGeom prst="rect">
              <a:avLst/>
            </a:prstGeom>
          </p:spPr>
        </p:pic>
        <p:pic>
          <p:nvPicPr>
            <p:cNvPr id="7" name="Picture 6" descr="Clavigera tumida.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26300" y="239665"/>
              <a:ext cx="1752699" cy="1332408"/>
            </a:xfrm>
            <a:prstGeom prst="rect">
              <a:avLst/>
            </a:prstGeom>
          </p:spPr>
        </p:pic>
        <p:sp>
          <p:nvSpPr>
            <p:cNvPr id="8" name="TextBox 7"/>
            <p:cNvSpPr txBox="1"/>
            <p:nvPr/>
          </p:nvSpPr>
          <p:spPr>
            <a:xfrm>
              <a:off x="3344538" y="5748268"/>
              <a:ext cx="1975756" cy="646331"/>
            </a:xfrm>
            <a:prstGeom prst="rect">
              <a:avLst/>
            </a:prstGeom>
            <a:noFill/>
          </p:spPr>
          <p:txBody>
            <a:bodyPr wrap="square" rtlCol="0">
              <a:spAutoFit/>
            </a:bodyPr>
            <a:lstStyle/>
            <a:p>
              <a:r>
                <a:rPr lang="en-US" b="1" i="1" dirty="0" err="1" smtClean="0">
                  <a:solidFill>
                    <a:srgbClr val="000000"/>
                  </a:solidFill>
                </a:rPr>
                <a:t>Alipunctifera</a:t>
              </a:r>
              <a:r>
                <a:rPr lang="en-US" b="1" i="1" dirty="0" smtClean="0">
                  <a:solidFill>
                    <a:srgbClr val="000000"/>
                  </a:solidFill>
                </a:rPr>
                <a:t> </a:t>
              </a:r>
              <a:r>
                <a:rPr lang="en-US" b="1" i="1" dirty="0" err="1" smtClean="0">
                  <a:solidFill>
                    <a:srgbClr val="000000"/>
                  </a:solidFill>
                </a:rPr>
                <a:t>kaihikuana</a:t>
              </a:r>
              <a:endParaRPr lang="en-US" b="1" i="1" dirty="0" smtClean="0">
                <a:solidFill>
                  <a:srgbClr val="000000"/>
                </a:solidFill>
              </a:endParaRPr>
            </a:p>
          </p:txBody>
        </p:sp>
        <p:sp>
          <p:nvSpPr>
            <p:cNvPr id="9" name="TextBox 8"/>
            <p:cNvSpPr txBox="1"/>
            <p:nvPr/>
          </p:nvSpPr>
          <p:spPr>
            <a:xfrm>
              <a:off x="5479968" y="3046044"/>
              <a:ext cx="1657432" cy="646331"/>
            </a:xfrm>
            <a:prstGeom prst="rect">
              <a:avLst/>
            </a:prstGeom>
            <a:noFill/>
          </p:spPr>
          <p:txBody>
            <a:bodyPr wrap="square" rtlCol="0">
              <a:spAutoFit/>
            </a:bodyPr>
            <a:lstStyle/>
            <a:p>
              <a:r>
                <a:rPr lang="en-US" b="1" i="1" dirty="0" err="1" smtClean="0">
                  <a:solidFill>
                    <a:srgbClr val="000000"/>
                  </a:solidFill>
                </a:rPr>
                <a:t>Manticula</a:t>
              </a:r>
              <a:r>
                <a:rPr lang="en-US" b="1" i="1" dirty="0" smtClean="0">
                  <a:solidFill>
                    <a:srgbClr val="000000"/>
                  </a:solidFill>
                </a:rPr>
                <a:t> </a:t>
              </a:r>
              <a:r>
                <a:rPr lang="en-US" b="1" i="1" dirty="0" err="1" smtClean="0">
                  <a:solidFill>
                    <a:srgbClr val="000000"/>
                  </a:solidFill>
                </a:rPr>
                <a:t>problematica</a:t>
              </a:r>
              <a:endParaRPr lang="en-US" b="1" i="1" dirty="0" smtClean="0">
                <a:solidFill>
                  <a:srgbClr val="000000"/>
                </a:solidFill>
              </a:endParaRPr>
            </a:p>
          </p:txBody>
        </p:sp>
        <p:sp>
          <p:nvSpPr>
            <p:cNvPr id="10" name="TextBox 9"/>
            <p:cNvSpPr txBox="1"/>
            <p:nvPr/>
          </p:nvSpPr>
          <p:spPr>
            <a:xfrm>
              <a:off x="3636638" y="2063234"/>
              <a:ext cx="1587500" cy="369332"/>
            </a:xfrm>
            <a:prstGeom prst="rect">
              <a:avLst/>
            </a:prstGeom>
            <a:noFill/>
          </p:spPr>
          <p:txBody>
            <a:bodyPr wrap="square" rtlCol="0">
              <a:spAutoFit/>
            </a:bodyPr>
            <a:lstStyle/>
            <a:p>
              <a:pPr algn="r"/>
              <a:r>
                <a:rPr lang="en-US" b="1" i="1" dirty="0" err="1" smtClean="0">
                  <a:solidFill>
                    <a:srgbClr val="000000"/>
                  </a:solidFill>
                </a:rPr>
                <a:t>Monotis</a:t>
              </a:r>
              <a:r>
                <a:rPr lang="en-US" b="1" i="1" dirty="0" smtClean="0">
                  <a:solidFill>
                    <a:srgbClr val="000000"/>
                  </a:solidFill>
                </a:rPr>
                <a:t> sp.</a:t>
              </a:r>
            </a:p>
          </p:txBody>
        </p:sp>
        <p:sp>
          <p:nvSpPr>
            <p:cNvPr id="12" name="TextBox 11"/>
            <p:cNvSpPr txBox="1"/>
            <p:nvPr/>
          </p:nvSpPr>
          <p:spPr>
            <a:xfrm>
              <a:off x="5626100" y="534432"/>
              <a:ext cx="1511300" cy="646331"/>
            </a:xfrm>
            <a:prstGeom prst="rect">
              <a:avLst/>
            </a:prstGeom>
            <a:noFill/>
          </p:spPr>
          <p:txBody>
            <a:bodyPr wrap="square" rtlCol="0">
              <a:spAutoFit/>
            </a:bodyPr>
            <a:lstStyle/>
            <a:p>
              <a:pPr algn="r"/>
              <a:r>
                <a:rPr lang="en-US" b="1" i="1" dirty="0" err="1" smtClean="0">
                  <a:solidFill>
                    <a:srgbClr val="000000"/>
                  </a:solidFill>
                </a:rPr>
                <a:t>Clavigera</a:t>
              </a:r>
              <a:r>
                <a:rPr lang="en-US" b="1" i="1" dirty="0" smtClean="0">
                  <a:solidFill>
                    <a:srgbClr val="000000"/>
                  </a:solidFill>
                </a:rPr>
                <a:t> </a:t>
              </a:r>
              <a:r>
                <a:rPr lang="en-US" b="1" i="1" dirty="0" err="1" smtClean="0">
                  <a:solidFill>
                    <a:srgbClr val="000000"/>
                  </a:solidFill>
                </a:rPr>
                <a:t>tumida</a:t>
              </a:r>
              <a:endParaRPr lang="en-US" b="1" i="1" dirty="0" smtClean="0">
                <a:solidFill>
                  <a:srgbClr val="000000"/>
                </a:solidFill>
              </a:endParaRPr>
            </a:p>
          </p:txBody>
        </p:sp>
        <p:sp>
          <p:nvSpPr>
            <p:cNvPr id="13" name="TextBox 12"/>
            <p:cNvSpPr txBox="1"/>
            <p:nvPr/>
          </p:nvSpPr>
          <p:spPr>
            <a:xfrm>
              <a:off x="3798363" y="4297219"/>
              <a:ext cx="2260600" cy="646331"/>
            </a:xfrm>
            <a:prstGeom prst="rect">
              <a:avLst/>
            </a:prstGeom>
            <a:noFill/>
          </p:spPr>
          <p:txBody>
            <a:bodyPr wrap="square" rtlCol="0">
              <a:spAutoFit/>
            </a:bodyPr>
            <a:lstStyle/>
            <a:p>
              <a:r>
                <a:rPr lang="en-US" b="1" i="1" dirty="0" err="1" smtClean="0">
                  <a:solidFill>
                    <a:srgbClr val="000000"/>
                  </a:solidFill>
                </a:rPr>
                <a:t>Oxycolpella</a:t>
              </a:r>
              <a:r>
                <a:rPr lang="en-US" b="1" i="1" dirty="0" smtClean="0">
                  <a:solidFill>
                    <a:srgbClr val="000000"/>
                  </a:solidFill>
                </a:rPr>
                <a:t> </a:t>
              </a:r>
              <a:r>
                <a:rPr lang="en-US" b="1" i="1" dirty="0" err="1" smtClean="0">
                  <a:solidFill>
                    <a:srgbClr val="000000"/>
                  </a:solidFill>
                </a:rPr>
                <a:t>wreyi</a:t>
              </a:r>
              <a:r>
                <a:rPr lang="en-US" b="1" i="1" dirty="0" smtClean="0">
                  <a:solidFill>
                    <a:srgbClr val="000000"/>
                  </a:solidFill>
                </a:rPr>
                <a:t> </a:t>
              </a:r>
              <a:r>
                <a:rPr lang="en-US" b="1" dirty="0" smtClean="0">
                  <a:solidFill>
                    <a:srgbClr val="000000"/>
                  </a:solidFill>
                </a:rPr>
                <a:t>(probably not)</a:t>
              </a:r>
            </a:p>
          </p:txBody>
        </p:sp>
        <p:sp>
          <p:nvSpPr>
            <p:cNvPr id="15" name="TextBox 14"/>
            <p:cNvSpPr txBox="1"/>
            <p:nvPr/>
          </p:nvSpPr>
          <p:spPr>
            <a:xfrm>
              <a:off x="0" y="5726499"/>
              <a:ext cx="1444997" cy="738664"/>
            </a:xfrm>
            <a:prstGeom prst="rect">
              <a:avLst/>
            </a:prstGeom>
            <a:noFill/>
          </p:spPr>
          <p:txBody>
            <a:bodyPr wrap="square" rtlCol="0">
              <a:spAutoFit/>
            </a:bodyPr>
            <a:lstStyle/>
            <a:p>
              <a:pPr algn="ctr"/>
              <a:r>
                <a:rPr lang="en-US" sz="2400" b="1" dirty="0" err="1" smtClean="0">
                  <a:solidFill>
                    <a:srgbClr val="000000"/>
                  </a:solidFill>
                </a:rPr>
                <a:t>Kaihikuan</a:t>
              </a:r>
              <a:endParaRPr lang="en-US" sz="2400" b="1" dirty="0" smtClean="0">
                <a:solidFill>
                  <a:srgbClr val="000000"/>
                </a:solidFill>
              </a:endParaRPr>
            </a:p>
            <a:p>
              <a:pPr algn="ctr"/>
              <a:r>
                <a:rPr lang="en-US" b="1" dirty="0" smtClean="0">
                  <a:solidFill>
                    <a:srgbClr val="000000"/>
                  </a:solidFill>
                </a:rPr>
                <a:t>(oldest)</a:t>
              </a:r>
            </a:p>
          </p:txBody>
        </p:sp>
        <p:sp>
          <p:nvSpPr>
            <p:cNvPr id="16" name="TextBox 15"/>
            <p:cNvSpPr txBox="1"/>
            <p:nvPr/>
          </p:nvSpPr>
          <p:spPr>
            <a:xfrm>
              <a:off x="38100" y="4494971"/>
              <a:ext cx="1444997" cy="461665"/>
            </a:xfrm>
            <a:prstGeom prst="rect">
              <a:avLst/>
            </a:prstGeom>
            <a:noFill/>
          </p:spPr>
          <p:txBody>
            <a:bodyPr wrap="square" rtlCol="0">
              <a:spAutoFit/>
            </a:bodyPr>
            <a:lstStyle/>
            <a:p>
              <a:r>
                <a:rPr lang="en-US" sz="2400" b="1" dirty="0" err="1" smtClean="0">
                  <a:solidFill>
                    <a:srgbClr val="000000"/>
                  </a:solidFill>
                </a:rPr>
                <a:t>Oretian</a:t>
              </a:r>
              <a:endParaRPr lang="en-US" sz="2400" b="1" dirty="0" smtClean="0">
                <a:solidFill>
                  <a:srgbClr val="000000"/>
                </a:solidFill>
              </a:endParaRPr>
            </a:p>
          </p:txBody>
        </p:sp>
        <p:sp>
          <p:nvSpPr>
            <p:cNvPr id="17" name="TextBox 16"/>
            <p:cNvSpPr txBox="1"/>
            <p:nvPr/>
          </p:nvSpPr>
          <p:spPr>
            <a:xfrm>
              <a:off x="38100" y="3202726"/>
              <a:ext cx="1444997" cy="461665"/>
            </a:xfrm>
            <a:prstGeom prst="rect">
              <a:avLst/>
            </a:prstGeom>
            <a:noFill/>
          </p:spPr>
          <p:txBody>
            <a:bodyPr wrap="square" rtlCol="0">
              <a:spAutoFit/>
            </a:bodyPr>
            <a:lstStyle/>
            <a:p>
              <a:r>
                <a:rPr lang="en-US" sz="2400" b="1" dirty="0" err="1" smtClean="0">
                  <a:solidFill>
                    <a:srgbClr val="000000"/>
                  </a:solidFill>
                </a:rPr>
                <a:t>Otamitan</a:t>
              </a:r>
              <a:endParaRPr lang="en-US" sz="2400" b="1" dirty="0" smtClean="0">
                <a:solidFill>
                  <a:srgbClr val="000000"/>
                </a:solidFill>
              </a:endParaRPr>
            </a:p>
          </p:txBody>
        </p:sp>
        <p:sp>
          <p:nvSpPr>
            <p:cNvPr id="18" name="TextBox 17"/>
            <p:cNvSpPr txBox="1"/>
            <p:nvPr/>
          </p:nvSpPr>
          <p:spPr>
            <a:xfrm>
              <a:off x="38100" y="1976735"/>
              <a:ext cx="1444997" cy="461665"/>
            </a:xfrm>
            <a:prstGeom prst="rect">
              <a:avLst/>
            </a:prstGeom>
            <a:noFill/>
          </p:spPr>
          <p:txBody>
            <a:bodyPr wrap="square" rtlCol="0">
              <a:spAutoFit/>
            </a:bodyPr>
            <a:lstStyle/>
            <a:p>
              <a:r>
                <a:rPr lang="en-US" sz="2400" b="1" dirty="0" err="1" smtClean="0">
                  <a:solidFill>
                    <a:srgbClr val="000000"/>
                  </a:solidFill>
                </a:rPr>
                <a:t>Warepan</a:t>
              </a:r>
              <a:endParaRPr lang="en-US" sz="2400" b="1" dirty="0" smtClean="0">
                <a:solidFill>
                  <a:srgbClr val="000000"/>
                </a:solidFill>
              </a:endParaRPr>
            </a:p>
          </p:txBody>
        </p:sp>
        <p:sp>
          <p:nvSpPr>
            <p:cNvPr id="19" name="TextBox 18"/>
            <p:cNvSpPr txBox="1"/>
            <p:nvPr/>
          </p:nvSpPr>
          <p:spPr>
            <a:xfrm>
              <a:off x="73396" y="539746"/>
              <a:ext cx="1444997" cy="738664"/>
            </a:xfrm>
            <a:prstGeom prst="rect">
              <a:avLst/>
            </a:prstGeom>
            <a:noFill/>
          </p:spPr>
          <p:txBody>
            <a:bodyPr wrap="square" rtlCol="0">
              <a:spAutoFit/>
            </a:bodyPr>
            <a:lstStyle/>
            <a:p>
              <a:r>
                <a:rPr lang="en-US" sz="2400" b="1" dirty="0" err="1" smtClean="0">
                  <a:solidFill>
                    <a:srgbClr val="000000"/>
                  </a:solidFill>
                </a:rPr>
                <a:t>Otapirian</a:t>
              </a:r>
              <a:endParaRPr lang="en-US" sz="2400" b="1" dirty="0" smtClean="0">
                <a:solidFill>
                  <a:srgbClr val="000000"/>
                </a:solidFill>
              </a:endParaRPr>
            </a:p>
            <a:p>
              <a:pPr algn="ctr"/>
              <a:r>
                <a:rPr lang="en-US" b="1" dirty="0" smtClean="0">
                  <a:solidFill>
                    <a:srgbClr val="000000"/>
                  </a:solidFill>
                </a:rPr>
                <a:t>(youngest)</a:t>
              </a:r>
            </a:p>
          </p:txBody>
        </p:sp>
        <p:pic>
          <p:nvPicPr>
            <p:cNvPr id="3" name="Picture 2" descr="Monotis (R) - right hand or bottom shell - Triassic.JPG"/>
            <p:cNvPicPr>
              <a:picLocks noChangeAspect="1"/>
            </p:cNvPicPr>
            <p:nvPr/>
          </p:nvPicPr>
          <p:blipFill rotWithShape="1">
            <a:blip r:embed="rId7" cstate="screen">
              <a:extLst>
                <a:ext uri="{28A0092B-C50C-407E-A947-70E740481C1C}">
                  <a14:useLocalDpi xmlns:a14="http://schemas.microsoft.com/office/drawing/2010/main"/>
                </a:ext>
              </a:extLst>
            </a:blip>
            <a:srcRect b="-7"/>
            <a:stretch/>
          </p:blipFill>
          <p:spPr>
            <a:xfrm>
              <a:off x="5352883" y="1588023"/>
              <a:ext cx="1894786" cy="1193800"/>
            </a:xfrm>
            <a:prstGeom prst="rect">
              <a:avLst/>
            </a:prstGeom>
          </p:spPr>
        </p:pic>
      </p:grpSp>
    </p:spTree>
    <p:extLst>
      <p:ext uri="{BB962C8B-B14F-4D97-AF65-F5344CB8AC3E}">
        <p14:creationId xmlns:p14="http://schemas.microsoft.com/office/powerpoint/2010/main" val="2119319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6"/>
            <a:ext cx="8229600" cy="1143000"/>
          </a:xfrm>
        </p:spPr>
        <p:txBody>
          <a:bodyPr>
            <a:normAutofit/>
          </a:bodyPr>
          <a:lstStyle/>
          <a:p>
            <a:r>
              <a:rPr lang="en-US" sz="3600" b="1" dirty="0" smtClean="0"/>
              <a:t>Acknowledgements</a:t>
            </a:r>
            <a:endParaRPr lang="en-US" sz="3600" b="1" dirty="0"/>
          </a:p>
        </p:txBody>
      </p:sp>
      <p:sp>
        <p:nvSpPr>
          <p:cNvPr id="3" name="Content Placeholder 2"/>
          <p:cNvSpPr>
            <a:spLocks noGrp="1"/>
          </p:cNvSpPr>
          <p:nvPr>
            <p:ph idx="1"/>
          </p:nvPr>
        </p:nvSpPr>
        <p:spPr/>
        <p:txBody>
          <a:bodyPr/>
          <a:lstStyle/>
          <a:p>
            <a:pPr marL="0" indent="0">
              <a:buNone/>
            </a:pPr>
            <a:r>
              <a:rPr lang="en-US" dirty="0" smtClean="0"/>
              <a:t>The work described here has been done by members of the Nelson Rock and Mineral Club, as part of a project led by Ian </a:t>
            </a:r>
            <a:r>
              <a:rPr lang="en-US" dirty="0" err="1" smtClean="0"/>
              <a:t>Ladds</a:t>
            </a:r>
            <a:r>
              <a:rPr lang="en-US" dirty="0" smtClean="0"/>
              <a:t>.</a:t>
            </a:r>
          </a:p>
          <a:p>
            <a:pPr marL="0" indent="0">
              <a:buNone/>
            </a:pPr>
            <a:r>
              <a:rPr lang="en-US" dirty="0" smtClean="0"/>
              <a:t>The Club is extremely grateful for the access kindly given to the farm by the land owner, Richard Hunt. We thank him for his generosity.</a:t>
            </a:r>
          </a:p>
        </p:txBody>
      </p:sp>
    </p:spTree>
    <p:extLst>
      <p:ext uri="{BB962C8B-B14F-4D97-AF65-F5344CB8AC3E}">
        <p14:creationId xmlns:p14="http://schemas.microsoft.com/office/powerpoint/2010/main" val="397903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normAutofit/>
          </a:bodyPr>
          <a:lstStyle/>
          <a:p>
            <a:r>
              <a:rPr lang="en-US" sz="3600" b="1" dirty="0" smtClean="0"/>
              <a:t>Fossil distribution, </a:t>
            </a:r>
            <a:r>
              <a:rPr lang="en-US" sz="3600" b="1" dirty="0" err="1" smtClean="0"/>
              <a:t>Highfield</a:t>
            </a:r>
            <a:endParaRPr lang="en-US" sz="3600" b="1" dirty="0"/>
          </a:p>
        </p:txBody>
      </p:sp>
      <p:grpSp>
        <p:nvGrpSpPr>
          <p:cNvPr id="4" name="Group 3"/>
          <p:cNvGrpSpPr/>
          <p:nvPr/>
        </p:nvGrpSpPr>
        <p:grpSpPr>
          <a:xfrm>
            <a:off x="-76203" y="1165582"/>
            <a:ext cx="9231603" cy="5489901"/>
            <a:chOff x="-76203" y="1165582"/>
            <a:chExt cx="9231603" cy="5489901"/>
          </a:xfrm>
        </p:grpSpPr>
        <p:pic>
          <p:nvPicPr>
            <p:cNvPr id="3" name="Picture 2" descr="Fossils_v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5400" y="1233883"/>
              <a:ext cx="8100000" cy="5421600"/>
            </a:xfrm>
            <a:prstGeom prst="rect">
              <a:avLst/>
            </a:prstGeom>
            <a:ln>
              <a:noFill/>
            </a:ln>
          </p:spPr>
        </p:pic>
        <p:sp>
          <p:nvSpPr>
            <p:cNvPr id="6" name="TextBox 5"/>
            <p:cNvSpPr txBox="1"/>
            <p:nvPr/>
          </p:nvSpPr>
          <p:spPr>
            <a:xfrm>
              <a:off x="79372" y="3453197"/>
              <a:ext cx="831850" cy="276999"/>
            </a:xfrm>
            <a:prstGeom prst="rect">
              <a:avLst/>
            </a:prstGeom>
            <a:noFill/>
          </p:spPr>
          <p:txBody>
            <a:bodyPr wrap="square" rtlCol="0">
              <a:spAutoFit/>
            </a:bodyPr>
            <a:lstStyle/>
            <a:p>
              <a:r>
                <a:rPr lang="en-US" sz="1200" dirty="0" err="1" smtClean="0"/>
                <a:t>Kaihikuan</a:t>
              </a:r>
              <a:endParaRPr lang="en-US" sz="1200" dirty="0"/>
            </a:p>
          </p:txBody>
        </p:sp>
        <p:sp>
          <p:nvSpPr>
            <p:cNvPr id="7" name="TextBox 6"/>
            <p:cNvSpPr txBox="1"/>
            <p:nvPr/>
          </p:nvSpPr>
          <p:spPr>
            <a:xfrm>
              <a:off x="206372" y="2852062"/>
              <a:ext cx="705644" cy="276999"/>
            </a:xfrm>
            <a:prstGeom prst="rect">
              <a:avLst/>
            </a:prstGeom>
            <a:noFill/>
          </p:spPr>
          <p:txBody>
            <a:bodyPr wrap="square" rtlCol="0">
              <a:spAutoFit/>
            </a:bodyPr>
            <a:lstStyle/>
            <a:p>
              <a:r>
                <a:rPr lang="en-US" sz="1200" dirty="0" err="1" smtClean="0"/>
                <a:t>Oretian</a:t>
              </a:r>
              <a:endParaRPr lang="en-US" sz="1200" dirty="0"/>
            </a:p>
          </p:txBody>
        </p:sp>
        <p:sp>
          <p:nvSpPr>
            <p:cNvPr id="8" name="TextBox 7"/>
            <p:cNvSpPr txBox="1"/>
            <p:nvPr/>
          </p:nvSpPr>
          <p:spPr>
            <a:xfrm>
              <a:off x="101597" y="2406363"/>
              <a:ext cx="831850" cy="276999"/>
            </a:xfrm>
            <a:prstGeom prst="rect">
              <a:avLst/>
            </a:prstGeom>
            <a:noFill/>
          </p:spPr>
          <p:txBody>
            <a:bodyPr wrap="square" rtlCol="0">
              <a:spAutoFit/>
            </a:bodyPr>
            <a:lstStyle/>
            <a:p>
              <a:r>
                <a:rPr lang="en-US" sz="1200" dirty="0" err="1" smtClean="0"/>
                <a:t>Otamitan</a:t>
              </a:r>
              <a:endParaRPr lang="en-US" sz="1200" dirty="0"/>
            </a:p>
          </p:txBody>
        </p:sp>
        <p:sp>
          <p:nvSpPr>
            <p:cNvPr id="9" name="TextBox 8"/>
            <p:cNvSpPr txBox="1"/>
            <p:nvPr/>
          </p:nvSpPr>
          <p:spPr>
            <a:xfrm>
              <a:off x="76197" y="1818214"/>
              <a:ext cx="831850" cy="461665"/>
            </a:xfrm>
            <a:prstGeom prst="rect">
              <a:avLst/>
            </a:prstGeom>
            <a:noFill/>
          </p:spPr>
          <p:txBody>
            <a:bodyPr wrap="square" rtlCol="0">
              <a:spAutoFit/>
            </a:bodyPr>
            <a:lstStyle/>
            <a:p>
              <a:r>
                <a:rPr lang="en-US" sz="1200" dirty="0" err="1" smtClean="0"/>
                <a:t>Otapirian</a:t>
              </a:r>
              <a:r>
                <a:rPr lang="en-US" sz="1200" dirty="0" smtClean="0"/>
                <a:t>/ </a:t>
              </a:r>
              <a:r>
                <a:rPr lang="en-US" sz="1200" dirty="0" err="1" smtClean="0"/>
                <a:t>Warepan</a:t>
              </a:r>
              <a:endParaRPr lang="en-US" sz="1200" dirty="0"/>
            </a:p>
          </p:txBody>
        </p:sp>
        <p:sp>
          <p:nvSpPr>
            <p:cNvPr id="10" name="Left Brace 9"/>
            <p:cNvSpPr/>
            <p:nvPr/>
          </p:nvSpPr>
          <p:spPr>
            <a:xfrm>
              <a:off x="857248" y="1822447"/>
              <a:ext cx="169862" cy="472019"/>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a:off x="857248" y="2363114"/>
              <a:ext cx="161130" cy="444496"/>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Left Brace 11"/>
            <p:cNvSpPr/>
            <p:nvPr/>
          </p:nvSpPr>
          <p:spPr>
            <a:xfrm>
              <a:off x="848516" y="3171396"/>
              <a:ext cx="169862" cy="892602"/>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76203" y="1165582"/>
              <a:ext cx="1168400" cy="523220"/>
            </a:xfrm>
            <a:prstGeom prst="rect">
              <a:avLst/>
            </a:prstGeom>
            <a:noFill/>
          </p:spPr>
          <p:txBody>
            <a:bodyPr wrap="square" rtlCol="0">
              <a:spAutoFit/>
            </a:bodyPr>
            <a:lstStyle/>
            <a:p>
              <a:pPr algn="r"/>
              <a:r>
                <a:rPr lang="en-US" sz="1400" b="1" dirty="0" smtClean="0"/>
                <a:t>Age of first occurrence</a:t>
              </a:r>
              <a:endParaRPr lang="en-US" sz="1400" b="1" dirty="0"/>
            </a:p>
          </p:txBody>
        </p:sp>
        <p:grpSp>
          <p:nvGrpSpPr>
            <p:cNvPr id="19" name="Group 18"/>
            <p:cNvGrpSpPr/>
            <p:nvPr/>
          </p:nvGrpSpPr>
          <p:grpSpPr>
            <a:xfrm>
              <a:off x="2273300" y="1761067"/>
              <a:ext cx="4257340" cy="4347633"/>
              <a:chOff x="2273300" y="1761067"/>
              <a:chExt cx="4257340" cy="4347633"/>
            </a:xfrm>
          </p:grpSpPr>
          <p:sp>
            <p:nvSpPr>
              <p:cNvPr id="17" name="Freeform 16"/>
              <p:cNvSpPr/>
              <p:nvPr/>
            </p:nvSpPr>
            <p:spPr>
              <a:xfrm>
                <a:off x="2273300" y="4442416"/>
                <a:ext cx="1295400" cy="1666284"/>
              </a:xfrm>
              <a:custGeom>
                <a:avLst/>
                <a:gdLst>
                  <a:gd name="connsiteX0" fmla="*/ 0 w 1295400"/>
                  <a:gd name="connsiteY0" fmla="*/ 1196384 h 1666284"/>
                  <a:gd name="connsiteX1" fmla="*/ 495300 w 1295400"/>
                  <a:gd name="connsiteY1" fmla="*/ 370884 h 1666284"/>
                  <a:gd name="connsiteX2" fmla="*/ 927100 w 1295400"/>
                  <a:gd name="connsiteY2" fmla="*/ 2584 h 1666284"/>
                  <a:gd name="connsiteX3" fmla="*/ 1117600 w 1295400"/>
                  <a:gd name="connsiteY3" fmla="*/ 535984 h 1666284"/>
                  <a:gd name="connsiteX4" fmla="*/ 1104900 w 1295400"/>
                  <a:gd name="connsiteY4" fmla="*/ 1132884 h 1666284"/>
                  <a:gd name="connsiteX5" fmla="*/ 1181100 w 1295400"/>
                  <a:gd name="connsiteY5" fmla="*/ 1463084 h 1666284"/>
                  <a:gd name="connsiteX6" fmla="*/ 1295400 w 1295400"/>
                  <a:gd name="connsiteY6" fmla="*/ 1666284 h 166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1666284">
                    <a:moveTo>
                      <a:pt x="0" y="1196384"/>
                    </a:moveTo>
                    <a:cubicBezTo>
                      <a:pt x="170391" y="883117"/>
                      <a:pt x="340783" y="569851"/>
                      <a:pt x="495300" y="370884"/>
                    </a:cubicBezTo>
                    <a:cubicBezTo>
                      <a:pt x="649817" y="171917"/>
                      <a:pt x="823383" y="-24933"/>
                      <a:pt x="927100" y="2584"/>
                    </a:cubicBezTo>
                    <a:cubicBezTo>
                      <a:pt x="1030817" y="30101"/>
                      <a:pt x="1087967" y="347601"/>
                      <a:pt x="1117600" y="535984"/>
                    </a:cubicBezTo>
                    <a:cubicBezTo>
                      <a:pt x="1147233" y="724367"/>
                      <a:pt x="1094317" y="978367"/>
                      <a:pt x="1104900" y="1132884"/>
                    </a:cubicBezTo>
                    <a:cubicBezTo>
                      <a:pt x="1115483" y="1287401"/>
                      <a:pt x="1149350" y="1374184"/>
                      <a:pt x="1181100" y="1463084"/>
                    </a:cubicBezTo>
                    <a:cubicBezTo>
                      <a:pt x="1212850" y="1551984"/>
                      <a:pt x="1295400" y="1666284"/>
                      <a:pt x="1295400" y="1666284"/>
                    </a:cubicBezTo>
                  </a:path>
                </a:pathLst>
              </a:custGeom>
              <a:ln w="50800">
                <a:solidFill>
                  <a:schemeClr val="bg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3157576" y="3497637"/>
                <a:ext cx="1735806" cy="1836363"/>
              </a:xfrm>
              <a:custGeom>
                <a:avLst/>
                <a:gdLst>
                  <a:gd name="connsiteX0" fmla="*/ 491 w 1735806"/>
                  <a:gd name="connsiteY0" fmla="*/ 456296 h 1836363"/>
                  <a:gd name="connsiteX1" fmla="*/ 42824 w 1735806"/>
                  <a:gd name="connsiteY1" fmla="*/ 515563 h 1836363"/>
                  <a:gd name="connsiteX2" fmla="*/ 271424 w 1735806"/>
                  <a:gd name="connsiteY2" fmla="*/ 642563 h 1836363"/>
                  <a:gd name="connsiteX3" fmla="*/ 881024 w 1735806"/>
                  <a:gd name="connsiteY3" fmla="*/ 151496 h 1836363"/>
                  <a:gd name="connsiteX4" fmla="*/ 1338224 w 1735806"/>
                  <a:gd name="connsiteY4" fmla="*/ 16030 h 1836363"/>
                  <a:gd name="connsiteX5" fmla="*/ 1558357 w 1735806"/>
                  <a:gd name="connsiteY5" fmla="*/ 464763 h 1836363"/>
                  <a:gd name="connsiteX6" fmla="*/ 1727691 w 1735806"/>
                  <a:gd name="connsiteY6" fmla="*/ 989696 h 1836363"/>
                  <a:gd name="connsiteX7" fmla="*/ 1710757 w 1735806"/>
                  <a:gd name="connsiteY7" fmla="*/ 1836363 h 183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06" h="1836363">
                    <a:moveTo>
                      <a:pt x="491" y="456296"/>
                    </a:moveTo>
                    <a:cubicBezTo>
                      <a:pt x="-920" y="470407"/>
                      <a:pt x="-2331" y="484519"/>
                      <a:pt x="42824" y="515563"/>
                    </a:cubicBezTo>
                    <a:cubicBezTo>
                      <a:pt x="87979" y="546607"/>
                      <a:pt x="131724" y="703241"/>
                      <a:pt x="271424" y="642563"/>
                    </a:cubicBezTo>
                    <a:cubicBezTo>
                      <a:pt x="411124" y="581885"/>
                      <a:pt x="703224" y="255918"/>
                      <a:pt x="881024" y="151496"/>
                    </a:cubicBezTo>
                    <a:cubicBezTo>
                      <a:pt x="1058824" y="47074"/>
                      <a:pt x="1225335" y="-36181"/>
                      <a:pt x="1338224" y="16030"/>
                    </a:cubicBezTo>
                    <a:cubicBezTo>
                      <a:pt x="1451113" y="68241"/>
                      <a:pt x="1493446" y="302485"/>
                      <a:pt x="1558357" y="464763"/>
                    </a:cubicBezTo>
                    <a:cubicBezTo>
                      <a:pt x="1623268" y="627041"/>
                      <a:pt x="1702291" y="761096"/>
                      <a:pt x="1727691" y="989696"/>
                    </a:cubicBezTo>
                    <a:cubicBezTo>
                      <a:pt x="1753091" y="1218296"/>
                      <a:pt x="1710757" y="1836363"/>
                      <a:pt x="1710757" y="1836363"/>
                    </a:cubicBezTo>
                  </a:path>
                </a:pathLst>
              </a:custGeom>
              <a:ln w="381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6096000" y="1761067"/>
                <a:ext cx="434640" cy="2565400"/>
              </a:xfrm>
              <a:custGeom>
                <a:avLst/>
                <a:gdLst>
                  <a:gd name="connsiteX0" fmla="*/ 0 w 434640"/>
                  <a:gd name="connsiteY0" fmla="*/ 0 h 2565400"/>
                  <a:gd name="connsiteX1" fmla="*/ 169333 w 434640"/>
                  <a:gd name="connsiteY1" fmla="*/ 499533 h 2565400"/>
                  <a:gd name="connsiteX2" fmla="*/ 389467 w 434640"/>
                  <a:gd name="connsiteY2" fmla="*/ 889000 h 2565400"/>
                  <a:gd name="connsiteX3" fmla="*/ 423333 w 434640"/>
                  <a:gd name="connsiteY3" fmla="*/ 1303866 h 2565400"/>
                  <a:gd name="connsiteX4" fmla="*/ 245533 w 434640"/>
                  <a:gd name="connsiteY4" fmla="*/ 1524000 h 2565400"/>
                  <a:gd name="connsiteX5" fmla="*/ 220133 w 434640"/>
                  <a:gd name="connsiteY5" fmla="*/ 1761066 h 2565400"/>
                  <a:gd name="connsiteX6" fmla="*/ 228600 w 434640"/>
                  <a:gd name="connsiteY6" fmla="*/ 2159000 h 2565400"/>
                  <a:gd name="connsiteX7" fmla="*/ 296333 w 434640"/>
                  <a:gd name="connsiteY7" fmla="*/ 2565400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640" h="2565400">
                    <a:moveTo>
                      <a:pt x="0" y="0"/>
                    </a:moveTo>
                    <a:cubicBezTo>
                      <a:pt x="52211" y="175683"/>
                      <a:pt x="104422" y="351366"/>
                      <a:pt x="169333" y="499533"/>
                    </a:cubicBezTo>
                    <a:cubicBezTo>
                      <a:pt x="234244" y="647700"/>
                      <a:pt x="347134" y="754945"/>
                      <a:pt x="389467" y="889000"/>
                    </a:cubicBezTo>
                    <a:cubicBezTo>
                      <a:pt x="431800" y="1023055"/>
                      <a:pt x="447322" y="1198033"/>
                      <a:pt x="423333" y="1303866"/>
                    </a:cubicBezTo>
                    <a:cubicBezTo>
                      <a:pt x="399344" y="1409699"/>
                      <a:pt x="279400" y="1447800"/>
                      <a:pt x="245533" y="1524000"/>
                    </a:cubicBezTo>
                    <a:cubicBezTo>
                      <a:pt x="211666" y="1600200"/>
                      <a:pt x="222955" y="1655233"/>
                      <a:pt x="220133" y="1761066"/>
                    </a:cubicBezTo>
                    <a:cubicBezTo>
                      <a:pt x="217311" y="1866899"/>
                      <a:pt x="215900" y="2024944"/>
                      <a:pt x="228600" y="2159000"/>
                    </a:cubicBezTo>
                    <a:cubicBezTo>
                      <a:pt x="241300" y="2293056"/>
                      <a:pt x="268816" y="2429228"/>
                      <a:pt x="296333" y="2565400"/>
                    </a:cubicBezTo>
                  </a:path>
                </a:pathLst>
              </a:custGeom>
              <a:ln w="381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2" name="Group 21"/>
            <p:cNvGrpSpPr/>
            <p:nvPr/>
          </p:nvGrpSpPr>
          <p:grpSpPr>
            <a:xfrm>
              <a:off x="5543609" y="2640113"/>
              <a:ext cx="806391" cy="1837376"/>
              <a:chOff x="5543609" y="2640113"/>
              <a:chExt cx="806391" cy="1837376"/>
            </a:xfrm>
          </p:grpSpPr>
          <p:sp>
            <p:nvSpPr>
              <p:cNvPr id="20" name="Oval 19"/>
              <p:cNvSpPr/>
              <p:nvPr/>
            </p:nvSpPr>
            <p:spPr>
              <a:xfrm rot="620567">
                <a:off x="5543609" y="3484211"/>
                <a:ext cx="634453" cy="993278"/>
              </a:xfrm>
              <a:prstGeom prst="ellips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p:cNvSpPr/>
              <p:nvPr/>
            </p:nvSpPr>
            <p:spPr>
              <a:xfrm>
                <a:off x="5892800" y="2640113"/>
                <a:ext cx="457200" cy="399420"/>
              </a:xfrm>
              <a:prstGeom prst="ellips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40398674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ssils_dip_faults.v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222907"/>
            <a:ext cx="8064000" cy="5385600"/>
          </a:xfrm>
          <a:prstGeom prst="rect">
            <a:avLst/>
          </a:prstGeom>
        </p:spPr>
      </p:pic>
      <p:sp>
        <p:nvSpPr>
          <p:cNvPr id="2" name="Title 1"/>
          <p:cNvSpPr>
            <a:spLocks noGrp="1"/>
          </p:cNvSpPr>
          <p:nvPr>
            <p:ph type="title"/>
          </p:nvPr>
        </p:nvSpPr>
        <p:spPr>
          <a:xfrm>
            <a:off x="457200" y="37572"/>
            <a:ext cx="8229600" cy="1143000"/>
          </a:xfrm>
        </p:spPr>
        <p:txBody>
          <a:bodyPr>
            <a:normAutofit/>
          </a:bodyPr>
          <a:lstStyle/>
          <a:p>
            <a:r>
              <a:rPr lang="en-US" sz="3600" b="1" dirty="0" smtClean="0"/>
              <a:t>Putting it all together</a:t>
            </a:r>
            <a:endParaRPr lang="en-US" sz="3600" b="1" dirty="0"/>
          </a:p>
        </p:txBody>
      </p:sp>
    </p:spTree>
    <p:extLst>
      <p:ext uri="{BB962C8B-B14F-4D97-AF65-F5344CB8AC3E}">
        <p14:creationId xmlns:p14="http://schemas.microsoft.com/office/powerpoint/2010/main" val="6495427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72"/>
            <a:ext cx="8229600" cy="1143000"/>
          </a:xfrm>
        </p:spPr>
        <p:txBody>
          <a:bodyPr>
            <a:normAutofit/>
          </a:bodyPr>
          <a:lstStyle/>
          <a:p>
            <a:r>
              <a:rPr lang="en-US" sz="3600" b="1" dirty="0" smtClean="0"/>
              <a:t>Putting it all together</a:t>
            </a:r>
            <a:endParaRPr lang="en-US" sz="3600" b="1" dirty="0"/>
          </a:p>
        </p:txBody>
      </p:sp>
      <p:grpSp>
        <p:nvGrpSpPr>
          <p:cNvPr id="32" name="Group 31"/>
          <p:cNvGrpSpPr/>
          <p:nvPr/>
        </p:nvGrpSpPr>
        <p:grpSpPr>
          <a:xfrm>
            <a:off x="457200" y="1147307"/>
            <a:ext cx="8064000" cy="5461200"/>
            <a:chOff x="457200" y="1147307"/>
            <a:chExt cx="8064000" cy="5461200"/>
          </a:xfrm>
        </p:grpSpPr>
        <p:pic>
          <p:nvPicPr>
            <p:cNvPr id="3" name="Picture 2" descr="Fossils_dip_faults.v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222907"/>
              <a:ext cx="8064000" cy="5385600"/>
            </a:xfrm>
            <a:prstGeom prst="rect">
              <a:avLst/>
            </a:prstGeom>
          </p:spPr>
        </p:pic>
        <p:grpSp>
          <p:nvGrpSpPr>
            <p:cNvPr id="6" name="Group 5"/>
            <p:cNvGrpSpPr/>
            <p:nvPr/>
          </p:nvGrpSpPr>
          <p:grpSpPr>
            <a:xfrm>
              <a:off x="1094626" y="1320797"/>
              <a:ext cx="6869092" cy="5261429"/>
              <a:chOff x="1306286" y="1016000"/>
              <a:chExt cx="6869092" cy="5261429"/>
            </a:xfrm>
          </p:grpSpPr>
          <p:sp>
            <p:nvSpPr>
              <p:cNvPr id="7" name="TextBox 6"/>
              <p:cNvSpPr txBox="1"/>
              <p:nvPr/>
            </p:nvSpPr>
            <p:spPr>
              <a:xfrm>
                <a:off x="6592111" y="1397000"/>
                <a:ext cx="1354667" cy="307777"/>
              </a:xfrm>
              <a:prstGeom prst="rect">
                <a:avLst/>
              </a:prstGeom>
              <a:noFill/>
            </p:spPr>
            <p:txBody>
              <a:bodyPr wrap="square" rtlCol="0">
                <a:spAutoFit/>
              </a:bodyPr>
              <a:lstStyle/>
              <a:p>
                <a:r>
                  <a:rPr lang="en-US" sz="1400" dirty="0" err="1" smtClean="0">
                    <a:solidFill>
                      <a:srgbClr val="FFFFFF"/>
                    </a:solidFill>
                  </a:rPr>
                  <a:t>Kaiahikuan</a:t>
                </a:r>
                <a:endParaRPr lang="en-US" sz="1400" dirty="0">
                  <a:solidFill>
                    <a:srgbClr val="FFFFFF"/>
                  </a:solidFill>
                </a:endParaRPr>
              </a:p>
            </p:txBody>
          </p:sp>
          <p:sp>
            <p:nvSpPr>
              <p:cNvPr id="8" name="TextBox 7"/>
              <p:cNvSpPr txBox="1"/>
              <p:nvPr/>
            </p:nvSpPr>
            <p:spPr>
              <a:xfrm>
                <a:off x="3261555" y="2794169"/>
                <a:ext cx="1354667" cy="307777"/>
              </a:xfrm>
              <a:prstGeom prst="rect">
                <a:avLst/>
              </a:prstGeom>
              <a:noFill/>
            </p:spPr>
            <p:txBody>
              <a:bodyPr wrap="square" rtlCol="0">
                <a:spAutoFit/>
              </a:bodyPr>
              <a:lstStyle/>
              <a:p>
                <a:r>
                  <a:rPr lang="en-US" sz="1400" dirty="0" err="1" smtClean="0">
                    <a:solidFill>
                      <a:srgbClr val="FFFFFF"/>
                    </a:solidFill>
                  </a:rPr>
                  <a:t>Otamitan</a:t>
                </a:r>
                <a:endParaRPr lang="en-US" sz="1400" dirty="0">
                  <a:solidFill>
                    <a:srgbClr val="FFFFFF"/>
                  </a:solidFill>
                </a:endParaRPr>
              </a:p>
            </p:txBody>
          </p:sp>
          <p:sp>
            <p:nvSpPr>
              <p:cNvPr id="9" name="TextBox 8"/>
              <p:cNvSpPr txBox="1"/>
              <p:nvPr/>
            </p:nvSpPr>
            <p:spPr>
              <a:xfrm rot="17504837">
                <a:off x="2113245" y="5000558"/>
                <a:ext cx="1354667" cy="307777"/>
              </a:xfrm>
              <a:prstGeom prst="rect">
                <a:avLst/>
              </a:prstGeom>
              <a:noFill/>
            </p:spPr>
            <p:txBody>
              <a:bodyPr wrap="square" rtlCol="0">
                <a:spAutoFit/>
              </a:bodyPr>
              <a:lstStyle/>
              <a:p>
                <a:r>
                  <a:rPr lang="en-US" sz="1400" dirty="0" err="1" smtClean="0">
                    <a:solidFill>
                      <a:srgbClr val="FFFFFF"/>
                    </a:solidFill>
                  </a:rPr>
                  <a:t>Otapirian</a:t>
                </a:r>
                <a:endParaRPr lang="en-US" sz="1400" dirty="0">
                  <a:solidFill>
                    <a:srgbClr val="FFFFFF"/>
                  </a:solidFill>
                </a:endParaRPr>
              </a:p>
            </p:txBody>
          </p:sp>
          <p:sp>
            <p:nvSpPr>
              <p:cNvPr id="10" name="TextBox 9"/>
              <p:cNvSpPr txBox="1"/>
              <p:nvPr/>
            </p:nvSpPr>
            <p:spPr>
              <a:xfrm rot="17044479">
                <a:off x="1156509" y="5006879"/>
                <a:ext cx="1354667" cy="307777"/>
              </a:xfrm>
              <a:prstGeom prst="rect">
                <a:avLst/>
              </a:prstGeom>
              <a:noFill/>
            </p:spPr>
            <p:txBody>
              <a:bodyPr wrap="square" rtlCol="0">
                <a:spAutoFit/>
              </a:bodyPr>
              <a:lstStyle/>
              <a:p>
                <a:r>
                  <a:rPr lang="en-US" sz="1400" dirty="0" err="1" smtClean="0">
                    <a:solidFill>
                      <a:srgbClr val="FFFFFF"/>
                    </a:solidFill>
                  </a:rPr>
                  <a:t>Warepan</a:t>
                </a:r>
                <a:endParaRPr lang="en-US" sz="1400" dirty="0">
                  <a:solidFill>
                    <a:srgbClr val="FFFFFF"/>
                  </a:solidFill>
                </a:endParaRPr>
              </a:p>
            </p:txBody>
          </p:sp>
          <p:sp>
            <p:nvSpPr>
              <p:cNvPr id="11" name="TextBox 10"/>
              <p:cNvSpPr txBox="1"/>
              <p:nvPr/>
            </p:nvSpPr>
            <p:spPr>
              <a:xfrm>
                <a:off x="5018328" y="1196853"/>
                <a:ext cx="889000" cy="307777"/>
              </a:xfrm>
              <a:prstGeom prst="rect">
                <a:avLst/>
              </a:prstGeom>
              <a:noFill/>
            </p:spPr>
            <p:txBody>
              <a:bodyPr wrap="square" rtlCol="0">
                <a:spAutoFit/>
              </a:bodyPr>
              <a:lstStyle/>
              <a:p>
                <a:r>
                  <a:rPr lang="en-US" sz="1400" dirty="0" err="1" smtClean="0">
                    <a:solidFill>
                      <a:srgbClr val="FFFFFF"/>
                    </a:solidFill>
                  </a:rPr>
                  <a:t>Oretian</a:t>
                </a:r>
                <a:r>
                  <a:rPr lang="en-US" sz="1400" dirty="0" smtClean="0">
                    <a:solidFill>
                      <a:srgbClr val="FFFFFF"/>
                    </a:solidFill>
                  </a:rPr>
                  <a:t>?</a:t>
                </a:r>
                <a:endParaRPr lang="en-US" sz="1400" dirty="0">
                  <a:solidFill>
                    <a:srgbClr val="FFFFFF"/>
                  </a:solidFill>
                </a:endParaRPr>
              </a:p>
            </p:txBody>
          </p:sp>
          <p:sp>
            <p:nvSpPr>
              <p:cNvPr id="12" name="TextBox 11"/>
              <p:cNvSpPr txBox="1"/>
              <p:nvPr/>
            </p:nvSpPr>
            <p:spPr>
              <a:xfrm>
                <a:off x="6879978" y="4030190"/>
                <a:ext cx="1295400" cy="307777"/>
              </a:xfrm>
              <a:prstGeom prst="rect">
                <a:avLst/>
              </a:prstGeom>
              <a:noFill/>
            </p:spPr>
            <p:txBody>
              <a:bodyPr wrap="square" rtlCol="0">
                <a:spAutoFit/>
              </a:bodyPr>
              <a:lstStyle/>
              <a:p>
                <a:r>
                  <a:rPr lang="en-US" sz="1400" dirty="0" smtClean="0">
                    <a:solidFill>
                      <a:srgbClr val="FFFFFF"/>
                    </a:solidFill>
                  </a:rPr>
                  <a:t>Permian</a:t>
                </a:r>
                <a:endParaRPr lang="en-US" sz="1400" dirty="0">
                  <a:solidFill>
                    <a:srgbClr val="FFFFFF"/>
                  </a:solidFill>
                </a:endParaRPr>
              </a:p>
            </p:txBody>
          </p:sp>
          <p:sp>
            <p:nvSpPr>
              <p:cNvPr id="13" name="TextBox 12"/>
              <p:cNvSpPr txBox="1"/>
              <p:nvPr/>
            </p:nvSpPr>
            <p:spPr>
              <a:xfrm>
                <a:off x="1504929" y="1584755"/>
                <a:ext cx="1404178" cy="307777"/>
              </a:xfrm>
              <a:prstGeom prst="rect">
                <a:avLst/>
              </a:prstGeom>
              <a:noFill/>
            </p:spPr>
            <p:txBody>
              <a:bodyPr wrap="square" rtlCol="0">
                <a:spAutoFit/>
              </a:bodyPr>
              <a:lstStyle/>
              <a:p>
                <a:r>
                  <a:rPr lang="en-US" sz="1400" dirty="0" smtClean="0">
                    <a:solidFill>
                      <a:srgbClr val="FFFFFF"/>
                    </a:solidFill>
                  </a:rPr>
                  <a:t>Post-Triassic</a:t>
                </a:r>
                <a:endParaRPr lang="en-US" sz="1400" dirty="0">
                  <a:solidFill>
                    <a:srgbClr val="FFFFFF"/>
                  </a:solidFill>
                </a:endParaRPr>
              </a:p>
            </p:txBody>
          </p:sp>
          <p:sp>
            <p:nvSpPr>
              <p:cNvPr id="17" name="Freeform 16"/>
              <p:cNvSpPr/>
              <p:nvPr/>
            </p:nvSpPr>
            <p:spPr>
              <a:xfrm>
                <a:off x="1661886" y="4295733"/>
                <a:ext cx="1727231" cy="1981696"/>
              </a:xfrm>
              <a:custGeom>
                <a:avLst/>
                <a:gdLst>
                  <a:gd name="connsiteX0" fmla="*/ 0 w 1727231"/>
                  <a:gd name="connsiteY0" fmla="*/ 1981696 h 1981696"/>
                  <a:gd name="connsiteX1" fmla="*/ 203200 w 1727231"/>
                  <a:gd name="connsiteY1" fmla="*/ 1676896 h 1981696"/>
                  <a:gd name="connsiteX2" fmla="*/ 275771 w 1727231"/>
                  <a:gd name="connsiteY2" fmla="*/ 1328553 h 1981696"/>
                  <a:gd name="connsiteX3" fmla="*/ 493485 w 1727231"/>
                  <a:gd name="connsiteY3" fmla="*/ 951181 h 1981696"/>
                  <a:gd name="connsiteX4" fmla="*/ 696685 w 1727231"/>
                  <a:gd name="connsiteY4" fmla="*/ 668153 h 1981696"/>
                  <a:gd name="connsiteX5" fmla="*/ 892628 w 1727231"/>
                  <a:gd name="connsiteY5" fmla="*/ 370610 h 1981696"/>
                  <a:gd name="connsiteX6" fmla="*/ 1016000 w 1727231"/>
                  <a:gd name="connsiteY6" fmla="*/ 189181 h 1981696"/>
                  <a:gd name="connsiteX7" fmla="*/ 1132114 w 1727231"/>
                  <a:gd name="connsiteY7" fmla="*/ 94838 h 1981696"/>
                  <a:gd name="connsiteX8" fmla="*/ 1357085 w 1727231"/>
                  <a:gd name="connsiteY8" fmla="*/ 29524 h 1981696"/>
                  <a:gd name="connsiteX9" fmla="*/ 1531257 w 1727231"/>
                  <a:gd name="connsiteY9" fmla="*/ 496 h 1981696"/>
                  <a:gd name="connsiteX10" fmla="*/ 1661885 w 1727231"/>
                  <a:gd name="connsiteY10" fmla="*/ 51296 h 1981696"/>
                  <a:gd name="connsiteX11" fmla="*/ 1727200 w 1727231"/>
                  <a:gd name="connsiteY11" fmla="*/ 276267 h 1981696"/>
                  <a:gd name="connsiteX12" fmla="*/ 1654628 w 1727231"/>
                  <a:gd name="connsiteY12" fmla="*/ 631867 h 1981696"/>
                  <a:gd name="connsiteX13" fmla="*/ 1524000 w 1727231"/>
                  <a:gd name="connsiteY13" fmla="*/ 1023753 h 1981696"/>
                  <a:gd name="connsiteX14" fmla="*/ 1444171 w 1727231"/>
                  <a:gd name="connsiteY14" fmla="*/ 1314038 h 1981696"/>
                  <a:gd name="connsiteX15" fmla="*/ 1444171 w 1727231"/>
                  <a:gd name="connsiteY15" fmla="*/ 1691410 h 198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7231" h="1981696">
                    <a:moveTo>
                      <a:pt x="0" y="1981696"/>
                    </a:moveTo>
                    <a:cubicBezTo>
                      <a:pt x="78619" y="1883724"/>
                      <a:pt x="157238" y="1785753"/>
                      <a:pt x="203200" y="1676896"/>
                    </a:cubicBezTo>
                    <a:cubicBezTo>
                      <a:pt x="249162" y="1568039"/>
                      <a:pt x="227390" y="1449505"/>
                      <a:pt x="275771" y="1328553"/>
                    </a:cubicBezTo>
                    <a:cubicBezTo>
                      <a:pt x="324152" y="1207601"/>
                      <a:pt x="423333" y="1061248"/>
                      <a:pt x="493485" y="951181"/>
                    </a:cubicBezTo>
                    <a:cubicBezTo>
                      <a:pt x="563637" y="841114"/>
                      <a:pt x="630161" y="764915"/>
                      <a:pt x="696685" y="668153"/>
                    </a:cubicBezTo>
                    <a:cubicBezTo>
                      <a:pt x="763209" y="571391"/>
                      <a:pt x="839409" y="450439"/>
                      <a:pt x="892628" y="370610"/>
                    </a:cubicBezTo>
                    <a:cubicBezTo>
                      <a:pt x="945847" y="290781"/>
                      <a:pt x="976086" y="235143"/>
                      <a:pt x="1016000" y="189181"/>
                    </a:cubicBezTo>
                    <a:cubicBezTo>
                      <a:pt x="1055914" y="143219"/>
                      <a:pt x="1075267" y="121447"/>
                      <a:pt x="1132114" y="94838"/>
                    </a:cubicBezTo>
                    <a:cubicBezTo>
                      <a:pt x="1188961" y="68229"/>
                      <a:pt x="1290561" y="45248"/>
                      <a:pt x="1357085" y="29524"/>
                    </a:cubicBezTo>
                    <a:cubicBezTo>
                      <a:pt x="1423609" y="13800"/>
                      <a:pt x="1480457" y="-3133"/>
                      <a:pt x="1531257" y="496"/>
                    </a:cubicBezTo>
                    <a:cubicBezTo>
                      <a:pt x="1582057" y="4125"/>
                      <a:pt x="1629228" y="5334"/>
                      <a:pt x="1661885" y="51296"/>
                    </a:cubicBezTo>
                    <a:cubicBezTo>
                      <a:pt x="1694542" y="97258"/>
                      <a:pt x="1728409" y="179505"/>
                      <a:pt x="1727200" y="276267"/>
                    </a:cubicBezTo>
                    <a:cubicBezTo>
                      <a:pt x="1725991" y="373029"/>
                      <a:pt x="1688495" y="507286"/>
                      <a:pt x="1654628" y="631867"/>
                    </a:cubicBezTo>
                    <a:cubicBezTo>
                      <a:pt x="1620761" y="756448"/>
                      <a:pt x="1559076" y="910058"/>
                      <a:pt x="1524000" y="1023753"/>
                    </a:cubicBezTo>
                    <a:cubicBezTo>
                      <a:pt x="1488924" y="1137448"/>
                      <a:pt x="1457476" y="1202762"/>
                      <a:pt x="1444171" y="1314038"/>
                    </a:cubicBezTo>
                    <a:cubicBezTo>
                      <a:pt x="1430866" y="1425314"/>
                      <a:pt x="1444171" y="1691410"/>
                      <a:pt x="1444171" y="1691410"/>
                    </a:cubicBez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1545771" y="3453467"/>
                <a:ext cx="2650001" cy="2374019"/>
              </a:xfrm>
              <a:custGeom>
                <a:avLst/>
                <a:gdLst>
                  <a:gd name="connsiteX0" fmla="*/ 0 w 2650001"/>
                  <a:gd name="connsiteY0" fmla="*/ 2374019 h 2374019"/>
                  <a:gd name="connsiteX1" fmla="*/ 145143 w 2650001"/>
                  <a:gd name="connsiteY1" fmla="*/ 2047447 h 2374019"/>
                  <a:gd name="connsiteX2" fmla="*/ 195943 w 2650001"/>
                  <a:gd name="connsiteY2" fmla="*/ 1728133 h 2374019"/>
                  <a:gd name="connsiteX3" fmla="*/ 283029 w 2650001"/>
                  <a:gd name="connsiteY3" fmla="*/ 1430590 h 2374019"/>
                  <a:gd name="connsiteX4" fmla="*/ 406400 w 2650001"/>
                  <a:gd name="connsiteY4" fmla="*/ 1118533 h 2374019"/>
                  <a:gd name="connsiteX5" fmla="*/ 602343 w 2650001"/>
                  <a:gd name="connsiteY5" fmla="*/ 850019 h 2374019"/>
                  <a:gd name="connsiteX6" fmla="*/ 776515 w 2650001"/>
                  <a:gd name="connsiteY6" fmla="*/ 537962 h 2374019"/>
                  <a:gd name="connsiteX7" fmla="*/ 979715 w 2650001"/>
                  <a:gd name="connsiteY7" fmla="*/ 334762 h 2374019"/>
                  <a:gd name="connsiteX8" fmla="*/ 1444172 w 2650001"/>
                  <a:gd name="connsiteY8" fmla="*/ 305733 h 2374019"/>
                  <a:gd name="connsiteX9" fmla="*/ 1959429 w 2650001"/>
                  <a:gd name="connsiteY9" fmla="*/ 167847 h 2374019"/>
                  <a:gd name="connsiteX10" fmla="*/ 2191658 w 2650001"/>
                  <a:gd name="connsiteY10" fmla="*/ 51733 h 2374019"/>
                  <a:gd name="connsiteX11" fmla="*/ 2380343 w 2650001"/>
                  <a:gd name="connsiteY11" fmla="*/ 933 h 2374019"/>
                  <a:gd name="connsiteX12" fmla="*/ 2641600 w 2650001"/>
                  <a:gd name="connsiteY12" fmla="*/ 51733 h 2374019"/>
                  <a:gd name="connsiteX13" fmla="*/ 2569029 w 2650001"/>
                  <a:gd name="connsiteY13" fmla="*/ 378304 h 2374019"/>
                  <a:gd name="connsiteX14" fmla="*/ 2402115 w 2650001"/>
                  <a:gd name="connsiteY14" fmla="*/ 791962 h 2374019"/>
                  <a:gd name="connsiteX15" fmla="*/ 2358572 w 2650001"/>
                  <a:gd name="connsiteY15" fmla="*/ 1133047 h 2374019"/>
                  <a:gd name="connsiteX16" fmla="*/ 2315029 w 2650001"/>
                  <a:gd name="connsiteY16" fmla="*/ 1459619 h 2374019"/>
                  <a:gd name="connsiteX17" fmla="*/ 2213429 w 2650001"/>
                  <a:gd name="connsiteY17" fmla="*/ 1829733 h 2374019"/>
                  <a:gd name="connsiteX18" fmla="*/ 2191658 w 2650001"/>
                  <a:gd name="connsiteY18" fmla="*/ 2112762 h 23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50001" h="2374019">
                    <a:moveTo>
                      <a:pt x="0" y="2374019"/>
                    </a:moveTo>
                    <a:cubicBezTo>
                      <a:pt x="56243" y="2264557"/>
                      <a:pt x="112486" y="2155095"/>
                      <a:pt x="145143" y="2047447"/>
                    </a:cubicBezTo>
                    <a:cubicBezTo>
                      <a:pt x="177800" y="1939799"/>
                      <a:pt x="172962" y="1830942"/>
                      <a:pt x="195943" y="1728133"/>
                    </a:cubicBezTo>
                    <a:cubicBezTo>
                      <a:pt x="218924" y="1625324"/>
                      <a:pt x="247953" y="1532190"/>
                      <a:pt x="283029" y="1430590"/>
                    </a:cubicBezTo>
                    <a:cubicBezTo>
                      <a:pt x="318105" y="1328990"/>
                      <a:pt x="353181" y="1215295"/>
                      <a:pt x="406400" y="1118533"/>
                    </a:cubicBezTo>
                    <a:cubicBezTo>
                      <a:pt x="459619" y="1021771"/>
                      <a:pt x="540657" y="946781"/>
                      <a:pt x="602343" y="850019"/>
                    </a:cubicBezTo>
                    <a:cubicBezTo>
                      <a:pt x="664029" y="753257"/>
                      <a:pt x="713620" y="623838"/>
                      <a:pt x="776515" y="537962"/>
                    </a:cubicBezTo>
                    <a:cubicBezTo>
                      <a:pt x="839410" y="452086"/>
                      <a:pt x="868439" y="373467"/>
                      <a:pt x="979715" y="334762"/>
                    </a:cubicBezTo>
                    <a:cubicBezTo>
                      <a:pt x="1090991" y="296057"/>
                      <a:pt x="1280886" y="333552"/>
                      <a:pt x="1444172" y="305733"/>
                    </a:cubicBezTo>
                    <a:cubicBezTo>
                      <a:pt x="1607458" y="277914"/>
                      <a:pt x="1834848" y="210180"/>
                      <a:pt x="1959429" y="167847"/>
                    </a:cubicBezTo>
                    <a:cubicBezTo>
                      <a:pt x="2084010" y="125514"/>
                      <a:pt x="2121506" y="79552"/>
                      <a:pt x="2191658" y="51733"/>
                    </a:cubicBezTo>
                    <a:cubicBezTo>
                      <a:pt x="2261810" y="23914"/>
                      <a:pt x="2305353" y="933"/>
                      <a:pt x="2380343" y="933"/>
                    </a:cubicBezTo>
                    <a:cubicBezTo>
                      <a:pt x="2455333" y="933"/>
                      <a:pt x="2610152" y="-11162"/>
                      <a:pt x="2641600" y="51733"/>
                    </a:cubicBezTo>
                    <a:cubicBezTo>
                      <a:pt x="2673048" y="114628"/>
                      <a:pt x="2608943" y="254933"/>
                      <a:pt x="2569029" y="378304"/>
                    </a:cubicBezTo>
                    <a:cubicBezTo>
                      <a:pt x="2529115" y="501675"/>
                      <a:pt x="2437191" y="666171"/>
                      <a:pt x="2402115" y="791962"/>
                    </a:cubicBezTo>
                    <a:cubicBezTo>
                      <a:pt x="2367039" y="917752"/>
                      <a:pt x="2373086" y="1021771"/>
                      <a:pt x="2358572" y="1133047"/>
                    </a:cubicBezTo>
                    <a:cubicBezTo>
                      <a:pt x="2344058" y="1244323"/>
                      <a:pt x="2339219" y="1343505"/>
                      <a:pt x="2315029" y="1459619"/>
                    </a:cubicBezTo>
                    <a:cubicBezTo>
                      <a:pt x="2290839" y="1575733"/>
                      <a:pt x="2233991" y="1720876"/>
                      <a:pt x="2213429" y="1829733"/>
                    </a:cubicBezTo>
                    <a:cubicBezTo>
                      <a:pt x="2192867" y="1938590"/>
                      <a:pt x="2196496" y="2065590"/>
                      <a:pt x="2191658" y="2112762"/>
                    </a:cubicBez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1531257" y="1696201"/>
                <a:ext cx="4376071" cy="3543456"/>
              </a:xfrm>
              <a:custGeom>
                <a:avLst/>
                <a:gdLst>
                  <a:gd name="connsiteX0" fmla="*/ 0 w 4376071"/>
                  <a:gd name="connsiteY0" fmla="*/ 3543456 h 3543456"/>
                  <a:gd name="connsiteX1" fmla="*/ 333829 w 4376071"/>
                  <a:gd name="connsiteY1" fmla="*/ 2607285 h 3543456"/>
                  <a:gd name="connsiteX2" fmla="*/ 1008743 w 4376071"/>
                  <a:gd name="connsiteY2" fmla="*/ 1656599 h 3543456"/>
                  <a:gd name="connsiteX3" fmla="*/ 1531257 w 4376071"/>
                  <a:gd name="connsiteY3" fmla="*/ 1242942 h 3543456"/>
                  <a:gd name="connsiteX4" fmla="*/ 2764972 w 4376071"/>
                  <a:gd name="connsiteY4" fmla="*/ 727685 h 3543456"/>
                  <a:gd name="connsiteX5" fmla="*/ 3294743 w 4376071"/>
                  <a:gd name="connsiteY5" fmla="*/ 321285 h 3543456"/>
                  <a:gd name="connsiteX6" fmla="*/ 3773714 w 4376071"/>
                  <a:gd name="connsiteY6" fmla="*/ 205170 h 3543456"/>
                  <a:gd name="connsiteX7" fmla="*/ 4158343 w 4376071"/>
                  <a:gd name="connsiteY7" fmla="*/ 161628 h 3543456"/>
                  <a:gd name="connsiteX8" fmla="*/ 4354286 w 4376071"/>
                  <a:gd name="connsiteY8" fmla="*/ 1970 h 3543456"/>
                  <a:gd name="connsiteX9" fmla="*/ 4368800 w 4376071"/>
                  <a:gd name="connsiteY9" fmla="*/ 284999 h 3543456"/>
                  <a:gd name="connsiteX10" fmla="*/ 4332514 w 4376071"/>
                  <a:gd name="connsiteY10" fmla="*/ 843799 h 3543456"/>
                  <a:gd name="connsiteX11" fmla="*/ 4230914 w 4376071"/>
                  <a:gd name="connsiteY11" fmla="*/ 1206656 h 3543456"/>
                  <a:gd name="connsiteX12" fmla="*/ 4201886 w 4376071"/>
                  <a:gd name="connsiteY12" fmla="*/ 1380828 h 3543456"/>
                  <a:gd name="connsiteX13" fmla="*/ 3955143 w 4376071"/>
                  <a:gd name="connsiteY13" fmla="*/ 1634828 h 3543456"/>
                  <a:gd name="connsiteX14" fmla="*/ 3795486 w 4376071"/>
                  <a:gd name="connsiteY14" fmla="*/ 1765456 h 3543456"/>
                  <a:gd name="connsiteX15" fmla="*/ 3701143 w 4376071"/>
                  <a:gd name="connsiteY15" fmla="*/ 1968656 h 3543456"/>
                  <a:gd name="connsiteX16" fmla="*/ 3621314 w 4376071"/>
                  <a:gd name="connsiteY16" fmla="*/ 2222656 h 3543456"/>
                  <a:gd name="connsiteX17" fmla="*/ 3483429 w 4376071"/>
                  <a:gd name="connsiteY17" fmla="*/ 2469399 h 3543456"/>
                  <a:gd name="connsiteX18" fmla="*/ 3381829 w 4376071"/>
                  <a:gd name="connsiteY18" fmla="*/ 2839513 h 3543456"/>
                  <a:gd name="connsiteX19" fmla="*/ 3280229 w 4376071"/>
                  <a:gd name="connsiteY19" fmla="*/ 3289456 h 354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76071" h="3543456">
                    <a:moveTo>
                      <a:pt x="0" y="3543456"/>
                    </a:moveTo>
                    <a:cubicBezTo>
                      <a:pt x="82852" y="3232608"/>
                      <a:pt x="165705" y="2921761"/>
                      <a:pt x="333829" y="2607285"/>
                    </a:cubicBezTo>
                    <a:cubicBezTo>
                      <a:pt x="501953" y="2292809"/>
                      <a:pt x="809172" y="1883989"/>
                      <a:pt x="1008743" y="1656599"/>
                    </a:cubicBezTo>
                    <a:cubicBezTo>
                      <a:pt x="1208314" y="1429209"/>
                      <a:pt x="1238552" y="1397761"/>
                      <a:pt x="1531257" y="1242942"/>
                    </a:cubicBezTo>
                    <a:cubicBezTo>
                      <a:pt x="1823962" y="1088123"/>
                      <a:pt x="2471058" y="881294"/>
                      <a:pt x="2764972" y="727685"/>
                    </a:cubicBezTo>
                    <a:cubicBezTo>
                      <a:pt x="3058886" y="574075"/>
                      <a:pt x="3126619" y="408371"/>
                      <a:pt x="3294743" y="321285"/>
                    </a:cubicBezTo>
                    <a:cubicBezTo>
                      <a:pt x="3462867" y="234199"/>
                      <a:pt x="3629781" y="231779"/>
                      <a:pt x="3773714" y="205170"/>
                    </a:cubicBezTo>
                    <a:cubicBezTo>
                      <a:pt x="3917647" y="178560"/>
                      <a:pt x="4061581" y="195495"/>
                      <a:pt x="4158343" y="161628"/>
                    </a:cubicBezTo>
                    <a:cubicBezTo>
                      <a:pt x="4255105" y="127761"/>
                      <a:pt x="4319210" y="-18592"/>
                      <a:pt x="4354286" y="1970"/>
                    </a:cubicBezTo>
                    <a:cubicBezTo>
                      <a:pt x="4389362" y="22532"/>
                      <a:pt x="4372429" y="144694"/>
                      <a:pt x="4368800" y="284999"/>
                    </a:cubicBezTo>
                    <a:cubicBezTo>
                      <a:pt x="4365171" y="425304"/>
                      <a:pt x="4355495" y="690189"/>
                      <a:pt x="4332514" y="843799"/>
                    </a:cubicBezTo>
                    <a:cubicBezTo>
                      <a:pt x="4309533" y="997408"/>
                      <a:pt x="4252685" y="1117151"/>
                      <a:pt x="4230914" y="1206656"/>
                    </a:cubicBezTo>
                    <a:cubicBezTo>
                      <a:pt x="4209143" y="1296161"/>
                      <a:pt x="4247848" y="1309466"/>
                      <a:pt x="4201886" y="1380828"/>
                    </a:cubicBezTo>
                    <a:cubicBezTo>
                      <a:pt x="4155924" y="1452190"/>
                      <a:pt x="4022876" y="1570723"/>
                      <a:pt x="3955143" y="1634828"/>
                    </a:cubicBezTo>
                    <a:cubicBezTo>
                      <a:pt x="3887410" y="1698933"/>
                      <a:pt x="3837819" y="1709818"/>
                      <a:pt x="3795486" y="1765456"/>
                    </a:cubicBezTo>
                    <a:cubicBezTo>
                      <a:pt x="3753153" y="1821094"/>
                      <a:pt x="3730172" y="1892456"/>
                      <a:pt x="3701143" y="1968656"/>
                    </a:cubicBezTo>
                    <a:cubicBezTo>
                      <a:pt x="3672114" y="2044856"/>
                      <a:pt x="3657600" y="2139199"/>
                      <a:pt x="3621314" y="2222656"/>
                    </a:cubicBezTo>
                    <a:cubicBezTo>
                      <a:pt x="3585028" y="2306113"/>
                      <a:pt x="3523343" y="2366589"/>
                      <a:pt x="3483429" y="2469399"/>
                    </a:cubicBezTo>
                    <a:cubicBezTo>
                      <a:pt x="3443515" y="2572208"/>
                      <a:pt x="3415696" y="2702837"/>
                      <a:pt x="3381829" y="2839513"/>
                    </a:cubicBezTo>
                    <a:cubicBezTo>
                      <a:pt x="3347962" y="2976189"/>
                      <a:pt x="3280229" y="3289456"/>
                      <a:pt x="3280229" y="3289456"/>
                    </a:cubicBezTo>
                  </a:path>
                </a:pathLst>
              </a:custGeom>
              <a:ln w="12700" cmpd="sng">
                <a:solidFill>
                  <a:srgbClr val="FFF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1306286" y="1016000"/>
                <a:ext cx="3585028" cy="4049486"/>
              </a:xfrm>
              <a:custGeom>
                <a:avLst/>
                <a:gdLst>
                  <a:gd name="connsiteX0" fmla="*/ 0 w 3585028"/>
                  <a:gd name="connsiteY0" fmla="*/ 4049486 h 4049486"/>
                  <a:gd name="connsiteX1" fmla="*/ 312057 w 3585028"/>
                  <a:gd name="connsiteY1" fmla="*/ 3367314 h 4049486"/>
                  <a:gd name="connsiteX2" fmla="*/ 544285 w 3585028"/>
                  <a:gd name="connsiteY2" fmla="*/ 2902857 h 4049486"/>
                  <a:gd name="connsiteX3" fmla="*/ 870857 w 3585028"/>
                  <a:gd name="connsiteY3" fmla="*/ 2416629 h 4049486"/>
                  <a:gd name="connsiteX4" fmla="*/ 1088571 w 3585028"/>
                  <a:gd name="connsiteY4" fmla="*/ 2032000 h 4049486"/>
                  <a:gd name="connsiteX5" fmla="*/ 1422400 w 3585028"/>
                  <a:gd name="connsiteY5" fmla="*/ 1705429 h 4049486"/>
                  <a:gd name="connsiteX6" fmla="*/ 1952171 w 3585028"/>
                  <a:gd name="connsiteY6" fmla="*/ 1415143 h 4049486"/>
                  <a:gd name="connsiteX7" fmla="*/ 2155371 w 3585028"/>
                  <a:gd name="connsiteY7" fmla="*/ 1161143 h 4049486"/>
                  <a:gd name="connsiteX8" fmla="*/ 2685143 w 3585028"/>
                  <a:gd name="connsiteY8" fmla="*/ 943429 h 4049486"/>
                  <a:gd name="connsiteX9" fmla="*/ 2975428 w 3585028"/>
                  <a:gd name="connsiteY9" fmla="*/ 703943 h 4049486"/>
                  <a:gd name="connsiteX10" fmla="*/ 3200400 w 3585028"/>
                  <a:gd name="connsiteY10" fmla="*/ 478971 h 4049486"/>
                  <a:gd name="connsiteX11" fmla="*/ 3389085 w 3585028"/>
                  <a:gd name="connsiteY11" fmla="*/ 283029 h 4049486"/>
                  <a:gd name="connsiteX12" fmla="*/ 3585028 w 3585028"/>
                  <a:gd name="connsiteY12" fmla="*/ 0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5028" h="4049486">
                    <a:moveTo>
                      <a:pt x="0" y="4049486"/>
                    </a:moveTo>
                    <a:cubicBezTo>
                      <a:pt x="110671" y="3803952"/>
                      <a:pt x="221343" y="3558419"/>
                      <a:pt x="312057" y="3367314"/>
                    </a:cubicBezTo>
                    <a:cubicBezTo>
                      <a:pt x="402771" y="3176209"/>
                      <a:pt x="451152" y="3061304"/>
                      <a:pt x="544285" y="2902857"/>
                    </a:cubicBezTo>
                    <a:cubicBezTo>
                      <a:pt x="637418" y="2744410"/>
                      <a:pt x="780143" y="2561772"/>
                      <a:pt x="870857" y="2416629"/>
                    </a:cubicBezTo>
                    <a:cubicBezTo>
                      <a:pt x="961571" y="2271486"/>
                      <a:pt x="996647" y="2150533"/>
                      <a:pt x="1088571" y="2032000"/>
                    </a:cubicBezTo>
                    <a:cubicBezTo>
                      <a:pt x="1180495" y="1913467"/>
                      <a:pt x="1278467" y="1808238"/>
                      <a:pt x="1422400" y="1705429"/>
                    </a:cubicBezTo>
                    <a:cubicBezTo>
                      <a:pt x="1566333" y="1602619"/>
                      <a:pt x="1830009" y="1505857"/>
                      <a:pt x="1952171" y="1415143"/>
                    </a:cubicBezTo>
                    <a:cubicBezTo>
                      <a:pt x="2074333" y="1324429"/>
                      <a:pt x="2033209" y="1239762"/>
                      <a:pt x="2155371" y="1161143"/>
                    </a:cubicBezTo>
                    <a:cubicBezTo>
                      <a:pt x="2277533" y="1082524"/>
                      <a:pt x="2548467" y="1019629"/>
                      <a:pt x="2685143" y="943429"/>
                    </a:cubicBezTo>
                    <a:cubicBezTo>
                      <a:pt x="2821819" y="867229"/>
                      <a:pt x="2889552" y="781353"/>
                      <a:pt x="2975428" y="703943"/>
                    </a:cubicBezTo>
                    <a:cubicBezTo>
                      <a:pt x="3061304" y="626533"/>
                      <a:pt x="3131457" y="549123"/>
                      <a:pt x="3200400" y="478971"/>
                    </a:cubicBezTo>
                    <a:cubicBezTo>
                      <a:pt x="3269343" y="408819"/>
                      <a:pt x="3324980" y="362857"/>
                      <a:pt x="3389085" y="283029"/>
                    </a:cubicBezTo>
                    <a:cubicBezTo>
                      <a:pt x="3453190" y="203201"/>
                      <a:pt x="3585028" y="0"/>
                      <a:pt x="3585028" y="0"/>
                    </a:cubicBezTo>
                  </a:path>
                </a:pathLst>
              </a:custGeom>
              <a:ln w="12700" cmpd="sng">
                <a:solidFill>
                  <a:srgbClr val="FFF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5" name="Group 34"/>
            <p:cNvGrpSpPr/>
            <p:nvPr/>
          </p:nvGrpSpPr>
          <p:grpSpPr>
            <a:xfrm>
              <a:off x="1094626" y="1559354"/>
              <a:ext cx="7309352" cy="3985100"/>
              <a:chOff x="1094626" y="1559354"/>
              <a:chExt cx="7309352" cy="3985100"/>
            </a:xfrm>
          </p:grpSpPr>
          <p:cxnSp>
            <p:nvCxnSpPr>
              <p:cNvPr id="21" name="Straight Connector 20"/>
              <p:cNvCxnSpPr/>
              <p:nvPr/>
            </p:nvCxnSpPr>
            <p:spPr>
              <a:xfrm>
                <a:off x="2971800" y="1559354"/>
                <a:ext cx="5432178" cy="1632579"/>
              </a:xfrm>
              <a:prstGeom prst="line">
                <a:avLst/>
              </a:prstGeom>
              <a:ln w="38100" cmpd="sng">
                <a:solidFill>
                  <a:srgbClr val="FFFFD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06133" y="2302933"/>
                <a:ext cx="4419600" cy="2650067"/>
              </a:xfrm>
              <a:prstGeom prst="line">
                <a:avLst/>
              </a:prstGeom>
              <a:ln w="38100" cmpd="sng">
                <a:solidFill>
                  <a:srgbClr val="FFFFD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94626" y="4013200"/>
                <a:ext cx="4459507" cy="1531254"/>
              </a:xfrm>
              <a:prstGeom prst="line">
                <a:avLst/>
              </a:prstGeom>
              <a:ln w="38100" cmpd="sng">
                <a:solidFill>
                  <a:srgbClr val="FFFFDB"/>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36711" y="2578385"/>
                <a:ext cx="457200" cy="369332"/>
              </a:xfrm>
              <a:prstGeom prst="rect">
                <a:avLst/>
              </a:prstGeom>
              <a:noFill/>
            </p:spPr>
            <p:txBody>
              <a:bodyPr wrap="square" rtlCol="0">
                <a:spAutoFit/>
              </a:bodyPr>
              <a:lstStyle/>
              <a:p>
                <a:r>
                  <a:rPr lang="en-US" dirty="0" smtClean="0">
                    <a:solidFill>
                      <a:srgbClr val="FFFF00"/>
                    </a:solidFill>
                  </a:rPr>
                  <a:t>T3</a:t>
                </a:r>
                <a:endParaRPr lang="en-US" dirty="0">
                  <a:solidFill>
                    <a:srgbClr val="FFFF00"/>
                  </a:solidFill>
                </a:endParaRPr>
              </a:p>
            </p:txBody>
          </p:sp>
          <p:sp>
            <p:nvSpPr>
              <p:cNvPr id="25" name="TextBox 24"/>
              <p:cNvSpPr txBox="1"/>
              <p:nvPr/>
            </p:nvSpPr>
            <p:spPr>
              <a:xfrm>
                <a:off x="6925733" y="4773100"/>
                <a:ext cx="457200" cy="369332"/>
              </a:xfrm>
              <a:prstGeom prst="rect">
                <a:avLst/>
              </a:prstGeom>
              <a:noFill/>
            </p:spPr>
            <p:txBody>
              <a:bodyPr wrap="square" rtlCol="0">
                <a:spAutoFit/>
              </a:bodyPr>
              <a:lstStyle/>
              <a:p>
                <a:r>
                  <a:rPr lang="en-US" dirty="0" smtClean="0">
                    <a:solidFill>
                      <a:srgbClr val="FFFF00"/>
                    </a:solidFill>
                  </a:rPr>
                  <a:t>T2</a:t>
                </a:r>
                <a:endParaRPr lang="en-US" dirty="0">
                  <a:solidFill>
                    <a:srgbClr val="FFFF00"/>
                  </a:solidFill>
                </a:endParaRPr>
              </a:p>
            </p:txBody>
          </p:sp>
          <p:sp>
            <p:nvSpPr>
              <p:cNvPr id="26" name="TextBox 25"/>
              <p:cNvSpPr txBox="1"/>
              <p:nvPr/>
            </p:nvSpPr>
            <p:spPr>
              <a:xfrm>
                <a:off x="5450128" y="5061818"/>
                <a:ext cx="457200" cy="369332"/>
              </a:xfrm>
              <a:prstGeom prst="rect">
                <a:avLst/>
              </a:prstGeom>
              <a:noFill/>
            </p:spPr>
            <p:txBody>
              <a:bodyPr wrap="square" rtlCol="0">
                <a:spAutoFit/>
              </a:bodyPr>
              <a:lstStyle/>
              <a:p>
                <a:r>
                  <a:rPr lang="en-US" dirty="0" smtClean="0">
                    <a:solidFill>
                      <a:srgbClr val="FFFF00"/>
                    </a:solidFill>
                  </a:rPr>
                  <a:t>T1</a:t>
                </a:r>
                <a:endParaRPr lang="en-US" dirty="0">
                  <a:solidFill>
                    <a:srgbClr val="FFFF00"/>
                  </a:solidFill>
                </a:endParaRPr>
              </a:p>
            </p:txBody>
          </p:sp>
        </p:grpSp>
        <p:grpSp>
          <p:nvGrpSpPr>
            <p:cNvPr id="30" name="Group 29"/>
            <p:cNvGrpSpPr/>
            <p:nvPr/>
          </p:nvGrpSpPr>
          <p:grpSpPr>
            <a:xfrm>
              <a:off x="4148667" y="4334987"/>
              <a:ext cx="1828800" cy="1405413"/>
              <a:chOff x="4148667" y="4334987"/>
              <a:chExt cx="1828800" cy="1405413"/>
            </a:xfrm>
          </p:grpSpPr>
          <p:grpSp>
            <p:nvGrpSpPr>
              <p:cNvPr id="15" name="Group 14"/>
              <p:cNvGrpSpPr/>
              <p:nvPr/>
            </p:nvGrpSpPr>
            <p:grpSpPr>
              <a:xfrm>
                <a:off x="4148667" y="4334987"/>
                <a:ext cx="530987" cy="1405413"/>
                <a:chOff x="4148667" y="4334987"/>
                <a:chExt cx="530987" cy="1405413"/>
              </a:xfrm>
            </p:grpSpPr>
            <p:grpSp>
              <p:nvGrpSpPr>
                <p:cNvPr id="5" name="Group 4"/>
                <p:cNvGrpSpPr/>
                <p:nvPr/>
              </p:nvGrpSpPr>
              <p:grpSpPr>
                <a:xfrm>
                  <a:off x="4290973" y="4498930"/>
                  <a:ext cx="350580" cy="1045524"/>
                  <a:chOff x="4290973" y="4498930"/>
                  <a:chExt cx="350580" cy="1045524"/>
                </a:xfrm>
              </p:grpSpPr>
              <p:sp>
                <p:nvSpPr>
                  <p:cNvPr id="4" name="Rectangle 3"/>
                  <p:cNvSpPr/>
                  <p:nvPr/>
                </p:nvSpPr>
                <p:spPr>
                  <a:xfrm>
                    <a:off x="4540753" y="4498930"/>
                    <a:ext cx="100800" cy="101600"/>
                  </a:xfrm>
                  <a:prstGeom prst="rect">
                    <a:avLst/>
                  </a:prstGeom>
                  <a:solidFill>
                    <a:srgbClr val="FFFF00"/>
                  </a:solidFill>
                  <a:ln w="63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26"/>
                  <p:cNvSpPr/>
                  <p:nvPr/>
                </p:nvSpPr>
                <p:spPr>
                  <a:xfrm>
                    <a:off x="4439953" y="4851400"/>
                    <a:ext cx="100800" cy="101600"/>
                  </a:xfrm>
                  <a:prstGeom prst="rect">
                    <a:avLst/>
                  </a:prstGeom>
                  <a:solidFill>
                    <a:srgbClr val="FFFF00"/>
                  </a:solidFill>
                  <a:ln w="63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4290973" y="5442854"/>
                    <a:ext cx="100800" cy="101600"/>
                  </a:xfrm>
                  <a:prstGeom prst="rect">
                    <a:avLst/>
                  </a:prstGeom>
                  <a:solidFill>
                    <a:srgbClr val="FFFF00"/>
                  </a:solidFill>
                  <a:ln w="63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4339153" y="5142432"/>
                    <a:ext cx="100800" cy="101600"/>
                  </a:xfrm>
                  <a:prstGeom prst="rect">
                    <a:avLst/>
                  </a:prstGeom>
                  <a:solidFill>
                    <a:srgbClr val="FFFF00"/>
                  </a:solidFill>
                  <a:ln w="63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 name="Rectangle 13"/>
                <p:cNvSpPr/>
                <p:nvPr/>
              </p:nvSpPr>
              <p:spPr>
                <a:xfrm>
                  <a:off x="4148667" y="4334987"/>
                  <a:ext cx="530987" cy="1405413"/>
                </a:xfrm>
                <a:prstGeom prst="rect">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5-Point Star 15"/>
              <p:cNvSpPr/>
              <p:nvPr/>
            </p:nvSpPr>
            <p:spPr>
              <a:xfrm>
                <a:off x="5757333" y="4498929"/>
                <a:ext cx="220134" cy="208537"/>
              </a:xfrm>
              <a:prstGeom prst="star5">
                <a:avLst/>
              </a:prstGeom>
              <a:solidFill>
                <a:srgbClr val="FF0000"/>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TextBox 30"/>
            <p:cNvSpPr txBox="1"/>
            <p:nvPr/>
          </p:nvSpPr>
          <p:spPr>
            <a:xfrm rot="17300317">
              <a:off x="5476050" y="1361947"/>
              <a:ext cx="952500" cy="523220"/>
            </a:xfrm>
            <a:prstGeom prst="rect">
              <a:avLst/>
            </a:prstGeom>
            <a:noFill/>
          </p:spPr>
          <p:txBody>
            <a:bodyPr wrap="square" rtlCol="0">
              <a:spAutoFit/>
            </a:bodyPr>
            <a:lstStyle/>
            <a:p>
              <a:pPr algn="ctr"/>
              <a:r>
                <a:rPr lang="en-US" sz="1400" b="1" dirty="0" err="1" smtClean="0">
                  <a:solidFill>
                    <a:srgbClr val="FFFF00"/>
                  </a:solidFill>
                </a:rPr>
                <a:t>Highfield</a:t>
              </a:r>
              <a:r>
                <a:rPr lang="en-US" sz="1400" b="1" dirty="0" smtClean="0">
                  <a:solidFill>
                    <a:srgbClr val="FFFF00"/>
                  </a:solidFill>
                </a:rPr>
                <a:t> Fault</a:t>
              </a:r>
            </a:p>
          </p:txBody>
        </p:sp>
        <p:sp>
          <p:nvSpPr>
            <p:cNvPr id="33" name="TextBox 32"/>
            <p:cNvSpPr txBox="1"/>
            <p:nvPr/>
          </p:nvSpPr>
          <p:spPr>
            <a:xfrm rot="19936067">
              <a:off x="6942638" y="3281398"/>
              <a:ext cx="952500" cy="307777"/>
            </a:xfrm>
            <a:prstGeom prst="rect">
              <a:avLst/>
            </a:prstGeom>
            <a:noFill/>
          </p:spPr>
          <p:txBody>
            <a:bodyPr wrap="square" rtlCol="0">
              <a:spAutoFit/>
            </a:bodyPr>
            <a:lstStyle/>
            <a:p>
              <a:pPr algn="ctr"/>
              <a:r>
                <a:rPr lang="en-US" sz="1400" b="1" dirty="0" smtClean="0">
                  <a:solidFill>
                    <a:srgbClr val="FFFF00"/>
                  </a:solidFill>
                </a:rPr>
                <a:t>88 Fault</a:t>
              </a:r>
            </a:p>
          </p:txBody>
        </p:sp>
      </p:grpSp>
    </p:spTree>
    <p:extLst>
      <p:ext uri="{BB962C8B-B14F-4D97-AF65-F5344CB8AC3E}">
        <p14:creationId xmlns:p14="http://schemas.microsoft.com/office/powerpoint/2010/main" val="12811940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57200" y="1222907"/>
            <a:ext cx="8064000" cy="5385600"/>
            <a:chOff x="457200" y="1222907"/>
            <a:chExt cx="8064000" cy="5385600"/>
          </a:xfrm>
        </p:grpSpPr>
        <p:pic>
          <p:nvPicPr>
            <p:cNvPr id="41" name="Picture 40" descr="Fossils_dip_faults.v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1222907"/>
              <a:ext cx="8064000" cy="5385600"/>
            </a:xfrm>
            <a:prstGeom prst="rect">
              <a:avLst/>
            </a:prstGeom>
          </p:spPr>
        </p:pic>
        <p:grpSp>
          <p:nvGrpSpPr>
            <p:cNvPr id="42" name="Group 41"/>
            <p:cNvGrpSpPr/>
            <p:nvPr/>
          </p:nvGrpSpPr>
          <p:grpSpPr>
            <a:xfrm>
              <a:off x="1094626" y="1320797"/>
              <a:ext cx="6869092" cy="5261429"/>
              <a:chOff x="1306286" y="1016000"/>
              <a:chExt cx="6869092" cy="5261429"/>
            </a:xfrm>
          </p:grpSpPr>
          <p:sp>
            <p:nvSpPr>
              <p:cNvPr id="50" name="TextBox 49"/>
              <p:cNvSpPr txBox="1"/>
              <p:nvPr/>
            </p:nvSpPr>
            <p:spPr>
              <a:xfrm>
                <a:off x="6592111" y="1397000"/>
                <a:ext cx="1354667" cy="307777"/>
              </a:xfrm>
              <a:prstGeom prst="rect">
                <a:avLst/>
              </a:prstGeom>
              <a:noFill/>
            </p:spPr>
            <p:txBody>
              <a:bodyPr wrap="square" rtlCol="0">
                <a:spAutoFit/>
              </a:bodyPr>
              <a:lstStyle/>
              <a:p>
                <a:r>
                  <a:rPr lang="en-US" sz="1400" dirty="0" err="1" smtClean="0">
                    <a:solidFill>
                      <a:srgbClr val="FFFFFF"/>
                    </a:solidFill>
                  </a:rPr>
                  <a:t>Kaiahikuan</a:t>
                </a:r>
                <a:endParaRPr lang="en-US" sz="1400" dirty="0">
                  <a:solidFill>
                    <a:srgbClr val="FFFFFF"/>
                  </a:solidFill>
                </a:endParaRPr>
              </a:p>
            </p:txBody>
          </p:sp>
          <p:sp>
            <p:nvSpPr>
              <p:cNvPr id="51" name="TextBox 50"/>
              <p:cNvSpPr txBox="1"/>
              <p:nvPr/>
            </p:nvSpPr>
            <p:spPr>
              <a:xfrm>
                <a:off x="3261555" y="2794169"/>
                <a:ext cx="1354667" cy="307777"/>
              </a:xfrm>
              <a:prstGeom prst="rect">
                <a:avLst/>
              </a:prstGeom>
              <a:noFill/>
            </p:spPr>
            <p:txBody>
              <a:bodyPr wrap="square" rtlCol="0">
                <a:spAutoFit/>
              </a:bodyPr>
              <a:lstStyle/>
              <a:p>
                <a:r>
                  <a:rPr lang="en-US" sz="1400" dirty="0" err="1" smtClean="0">
                    <a:solidFill>
                      <a:srgbClr val="FFFFFF"/>
                    </a:solidFill>
                  </a:rPr>
                  <a:t>Otamitan</a:t>
                </a:r>
                <a:endParaRPr lang="en-US" sz="1400" dirty="0">
                  <a:solidFill>
                    <a:srgbClr val="FFFFFF"/>
                  </a:solidFill>
                </a:endParaRPr>
              </a:p>
            </p:txBody>
          </p:sp>
          <p:sp>
            <p:nvSpPr>
              <p:cNvPr id="52" name="TextBox 51"/>
              <p:cNvSpPr txBox="1"/>
              <p:nvPr/>
            </p:nvSpPr>
            <p:spPr>
              <a:xfrm rot="17504837">
                <a:off x="2113245" y="5000558"/>
                <a:ext cx="1354667" cy="307777"/>
              </a:xfrm>
              <a:prstGeom prst="rect">
                <a:avLst/>
              </a:prstGeom>
              <a:noFill/>
            </p:spPr>
            <p:txBody>
              <a:bodyPr wrap="square" rtlCol="0">
                <a:spAutoFit/>
              </a:bodyPr>
              <a:lstStyle/>
              <a:p>
                <a:r>
                  <a:rPr lang="en-US" sz="1400" dirty="0" err="1" smtClean="0">
                    <a:solidFill>
                      <a:srgbClr val="FFFFFF"/>
                    </a:solidFill>
                  </a:rPr>
                  <a:t>Otapirian</a:t>
                </a:r>
                <a:endParaRPr lang="en-US" sz="1400" dirty="0">
                  <a:solidFill>
                    <a:srgbClr val="FFFFFF"/>
                  </a:solidFill>
                </a:endParaRPr>
              </a:p>
            </p:txBody>
          </p:sp>
          <p:sp>
            <p:nvSpPr>
              <p:cNvPr id="53" name="TextBox 52"/>
              <p:cNvSpPr txBox="1"/>
              <p:nvPr/>
            </p:nvSpPr>
            <p:spPr>
              <a:xfrm rot="17044479">
                <a:off x="1156509" y="5006879"/>
                <a:ext cx="1354667" cy="307777"/>
              </a:xfrm>
              <a:prstGeom prst="rect">
                <a:avLst/>
              </a:prstGeom>
              <a:noFill/>
            </p:spPr>
            <p:txBody>
              <a:bodyPr wrap="square" rtlCol="0">
                <a:spAutoFit/>
              </a:bodyPr>
              <a:lstStyle/>
              <a:p>
                <a:r>
                  <a:rPr lang="en-US" sz="1400" dirty="0" err="1" smtClean="0">
                    <a:solidFill>
                      <a:srgbClr val="FFFFFF"/>
                    </a:solidFill>
                  </a:rPr>
                  <a:t>Warepan</a:t>
                </a:r>
                <a:endParaRPr lang="en-US" sz="1400" dirty="0">
                  <a:solidFill>
                    <a:srgbClr val="FFFFFF"/>
                  </a:solidFill>
                </a:endParaRPr>
              </a:p>
            </p:txBody>
          </p:sp>
          <p:sp>
            <p:nvSpPr>
              <p:cNvPr id="54" name="TextBox 53"/>
              <p:cNvSpPr txBox="1"/>
              <p:nvPr/>
            </p:nvSpPr>
            <p:spPr>
              <a:xfrm>
                <a:off x="5018328" y="1196853"/>
                <a:ext cx="889000" cy="307777"/>
              </a:xfrm>
              <a:prstGeom prst="rect">
                <a:avLst/>
              </a:prstGeom>
              <a:noFill/>
            </p:spPr>
            <p:txBody>
              <a:bodyPr wrap="square" rtlCol="0">
                <a:spAutoFit/>
              </a:bodyPr>
              <a:lstStyle/>
              <a:p>
                <a:r>
                  <a:rPr lang="en-US" sz="1400" dirty="0" err="1" smtClean="0">
                    <a:solidFill>
                      <a:srgbClr val="FFFFFF"/>
                    </a:solidFill>
                  </a:rPr>
                  <a:t>Oretian</a:t>
                </a:r>
                <a:r>
                  <a:rPr lang="en-US" sz="1400" dirty="0" smtClean="0">
                    <a:solidFill>
                      <a:srgbClr val="FFFFFF"/>
                    </a:solidFill>
                  </a:rPr>
                  <a:t>?</a:t>
                </a:r>
                <a:endParaRPr lang="en-US" sz="1400" dirty="0">
                  <a:solidFill>
                    <a:srgbClr val="FFFFFF"/>
                  </a:solidFill>
                </a:endParaRPr>
              </a:p>
            </p:txBody>
          </p:sp>
          <p:sp>
            <p:nvSpPr>
              <p:cNvPr id="55" name="TextBox 54"/>
              <p:cNvSpPr txBox="1"/>
              <p:nvPr/>
            </p:nvSpPr>
            <p:spPr>
              <a:xfrm>
                <a:off x="6879978" y="4030190"/>
                <a:ext cx="1295400" cy="307777"/>
              </a:xfrm>
              <a:prstGeom prst="rect">
                <a:avLst/>
              </a:prstGeom>
              <a:noFill/>
            </p:spPr>
            <p:txBody>
              <a:bodyPr wrap="square" rtlCol="0">
                <a:spAutoFit/>
              </a:bodyPr>
              <a:lstStyle/>
              <a:p>
                <a:r>
                  <a:rPr lang="en-US" sz="1400" dirty="0" smtClean="0">
                    <a:solidFill>
                      <a:srgbClr val="FFFFFF"/>
                    </a:solidFill>
                  </a:rPr>
                  <a:t>Permian</a:t>
                </a:r>
                <a:endParaRPr lang="en-US" sz="1400" dirty="0">
                  <a:solidFill>
                    <a:srgbClr val="FFFFFF"/>
                  </a:solidFill>
                </a:endParaRPr>
              </a:p>
            </p:txBody>
          </p:sp>
          <p:sp>
            <p:nvSpPr>
              <p:cNvPr id="56" name="TextBox 55"/>
              <p:cNvSpPr txBox="1"/>
              <p:nvPr/>
            </p:nvSpPr>
            <p:spPr>
              <a:xfrm>
                <a:off x="1504929" y="1584755"/>
                <a:ext cx="1404178" cy="307777"/>
              </a:xfrm>
              <a:prstGeom prst="rect">
                <a:avLst/>
              </a:prstGeom>
              <a:noFill/>
            </p:spPr>
            <p:txBody>
              <a:bodyPr wrap="square" rtlCol="0">
                <a:spAutoFit/>
              </a:bodyPr>
              <a:lstStyle/>
              <a:p>
                <a:r>
                  <a:rPr lang="en-US" sz="1400" dirty="0" smtClean="0">
                    <a:solidFill>
                      <a:srgbClr val="FFFFFF"/>
                    </a:solidFill>
                  </a:rPr>
                  <a:t>Post-Triassic</a:t>
                </a:r>
                <a:endParaRPr lang="en-US" sz="1400" dirty="0">
                  <a:solidFill>
                    <a:srgbClr val="FFFFFF"/>
                  </a:solidFill>
                </a:endParaRPr>
              </a:p>
            </p:txBody>
          </p:sp>
          <p:sp>
            <p:nvSpPr>
              <p:cNvPr id="57" name="Freeform 56"/>
              <p:cNvSpPr/>
              <p:nvPr/>
            </p:nvSpPr>
            <p:spPr>
              <a:xfrm>
                <a:off x="1661886" y="4295733"/>
                <a:ext cx="1727231" cy="1981696"/>
              </a:xfrm>
              <a:custGeom>
                <a:avLst/>
                <a:gdLst>
                  <a:gd name="connsiteX0" fmla="*/ 0 w 1727231"/>
                  <a:gd name="connsiteY0" fmla="*/ 1981696 h 1981696"/>
                  <a:gd name="connsiteX1" fmla="*/ 203200 w 1727231"/>
                  <a:gd name="connsiteY1" fmla="*/ 1676896 h 1981696"/>
                  <a:gd name="connsiteX2" fmla="*/ 275771 w 1727231"/>
                  <a:gd name="connsiteY2" fmla="*/ 1328553 h 1981696"/>
                  <a:gd name="connsiteX3" fmla="*/ 493485 w 1727231"/>
                  <a:gd name="connsiteY3" fmla="*/ 951181 h 1981696"/>
                  <a:gd name="connsiteX4" fmla="*/ 696685 w 1727231"/>
                  <a:gd name="connsiteY4" fmla="*/ 668153 h 1981696"/>
                  <a:gd name="connsiteX5" fmla="*/ 892628 w 1727231"/>
                  <a:gd name="connsiteY5" fmla="*/ 370610 h 1981696"/>
                  <a:gd name="connsiteX6" fmla="*/ 1016000 w 1727231"/>
                  <a:gd name="connsiteY6" fmla="*/ 189181 h 1981696"/>
                  <a:gd name="connsiteX7" fmla="*/ 1132114 w 1727231"/>
                  <a:gd name="connsiteY7" fmla="*/ 94838 h 1981696"/>
                  <a:gd name="connsiteX8" fmla="*/ 1357085 w 1727231"/>
                  <a:gd name="connsiteY8" fmla="*/ 29524 h 1981696"/>
                  <a:gd name="connsiteX9" fmla="*/ 1531257 w 1727231"/>
                  <a:gd name="connsiteY9" fmla="*/ 496 h 1981696"/>
                  <a:gd name="connsiteX10" fmla="*/ 1661885 w 1727231"/>
                  <a:gd name="connsiteY10" fmla="*/ 51296 h 1981696"/>
                  <a:gd name="connsiteX11" fmla="*/ 1727200 w 1727231"/>
                  <a:gd name="connsiteY11" fmla="*/ 276267 h 1981696"/>
                  <a:gd name="connsiteX12" fmla="*/ 1654628 w 1727231"/>
                  <a:gd name="connsiteY12" fmla="*/ 631867 h 1981696"/>
                  <a:gd name="connsiteX13" fmla="*/ 1524000 w 1727231"/>
                  <a:gd name="connsiteY13" fmla="*/ 1023753 h 1981696"/>
                  <a:gd name="connsiteX14" fmla="*/ 1444171 w 1727231"/>
                  <a:gd name="connsiteY14" fmla="*/ 1314038 h 1981696"/>
                  <a:gd name="connsiteX15" fmla="*/ 1444171 w 1727231"/>
                  <a:gd name="connsiteY15" fmla="*/ 1691410 h 198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7231" h="1981696">
                    <a:moveTo>
                      <a:pt x="0" y="1981696"/>
                    </a:moveTo>
                    <a:cubicBezTo>
                      <a:pt x="78619" y="1883724"/>
                      <a:pt x="157238" y="1785753"/>
                      <a:pt x="203200" y="1676896"/>
                    </a:cubicBezTo>
                    <a:cubicBezTo>
                      <a:pt x="249162" y="1568039"/>
                      <a:pt x="227390" y="1449505"/>
                      <a:pt x="275771" y="1328553"/>
                    </a:cubicBezTo>
                    <a:cubicBezTo>
                      <a:pt x="324152" y="1207601"/>
                      <a:pt x="423333" y="1061248"/>
                      <a:pt x="493485" y="951181"/>
                    </a:cubicBezTo>
                    <a:cubicBezTo>
                      <a:pt x="563637" y="841114"/>
                      <a:pt x="630161" y="764915"/>
                      <a:pt x="696685" y="668153"/>
                    </a:cubicBezTo>
                    <a:cubicBezTo>
                      <a:pt x="763209" y="571391"/>
                      <a:pt x="839409" y="450439"/>
                      <a:pt x="892628" y="370610"/>
                    </a:cubicBezTo>
                    <a:cubicBezTo>
                      <a:pt x="945847" y="290781"/>
                      <a:pt x="976086" y="235143"/>
                      <a:pt x="1016000" y="189181"/>
                    </a:cubicBezTo>
                    <a:cubicBezTo>
                      <a:pt x="1055914" y="143219"/>
                      <a:pt x="1075267" y="121447"/>
                      <a:pt x="1132114" y="94838"/>
                    </a:cubicBezTo>
                    <a:cubicBezTo>
                      <a:pt x="1188961" y="68229"/>
                      <a:pt x="1290561" y="45248"/>
                      <a:pt x="1357085" y="29524"/>
                    </a:cubicBezTo>
                    <a:cubicBezTo>
                      <a:pt x="1423609" y="13800"/>
                      <a:pt x="1480457" y="-3133"/>
                      <a:pt x="1531257" y="496"/>
                    </a:cubicBezTo>
                    <a:cubicBezTo>
                      <a:pt x="1582057" y="4125"/>
                      <a:pt x="1629228" y="5334"/>
                      <a:pt x="1661885" y="51296"/>
                    </a:cubicBezTo>
                    <a:cubicBezTo>
                      <a:pt x="1694542" y="97258"/>
                      <a:pt x="1728409" y="179505"/>
                      <a:pt x="1727200" y="276267"/>
                    </a:cubicBezTo>
                    <a:cubicBezTo>
                      <a:pt x="1725991" y="373029"/>
                      <a:pt x="1688495" y="507286"/>
                      <a:pt x="1654628" y="631867"/>
                    </a:cubicBezTo>
                    <a:cubicBezTo>
                      <a:pt x="1620761" y="756448"/>
                      <a:pt x="1559076" y="910058"/>
                      <a:pt x="1524000" y="1023753"/>
                    </a:cubicBezTo>
                    <a:cubicBezTo>
                      <a:pt x="1488924" y="1137448"/>
                      <a:pt x="1457476" y="1202762"/>
                      <a:pt x="1444171" y="1314038"/>
                    </a:cubicBezTo>
                    <a:cubicBezTo>
                      <a:pt x="1430866" y="1425314"/>
                      <a:pt x="1444171" y="1691410"/>
                      <a:pt x="1444171" y="1691410"/>
                    </a:cubicBez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1545771" y="3453467"/>
                <a:ext cx="2650001" cy="2374019"/>
              </a:xfrm>
              <a:custGeom>
                <a:avLst/>
                <a:gdLst>
                  <a:gd name="connsiteX0" fmla="*/ 0 w 2650001"/>
                  <a:gd name="connsiteY0" fmla="*/ 2374019 h 2374019"/>
                  <a:gd name="connsiteX1" fmla="*/ 145143 w 2650001"/>
                  <a:gd name="connsiteY1" fmla="*/ 2047447 h 2374019"/>
                  <a:gd name="connsiteX2" fmla="*/ 195943 w 2650001"/>
                  <a:gd name="connsiteY2" fmla="*/ 1728133 h 2374019"/>
                  <a:gd name="connsiteX3" fmla="*/ 283029 w 2650001"/>
                  <a:gd name="connsiteY3" fmla="*/ 1430590 h 2374019"/>
                  <a:gd name="connsiteX4" fmla="*/ 406400 w 2650001"/>
                  <a:gd name="connsiteY4" fmla="*/ 1118533 h 2374019"/>
                  <a:gd name="connsiteX5" fmla="*/ 602343 w 2650001"/>
                  <a:gd name="connsiteY5" fmla="*/ 850019 h 2374019"/>
                  <a:gd name="connsiteX6" fmla="*/ 776515 w 2650001"/>
                  <a:gd name="connsiteY6" fmla="*/ 537962 h 2374019"/>
                  <a:gd name="connsiteX7" fmla="*/ 979715 w 2650001"/>
                  <a:gd name="connsiteY7" fmla="*/ 334762 h 2374019"/>
                  <a:gd name="connsiteX8" fmla="*/ 1444172 w 2650001"/>
                  <a:gd name="connsiteY8" fmla="*/ 305733 h 2374019"/>
                  <a:gd name="connsiteX9" fmla="*/ 1959429 w 2650001"/>
                  <a:gd name="connsiteY9" fmla="*/ 167847 h 2374019"/>
                  <a:gd name="connsiteX10" fmla="*/ 2191658 w 2650001"/>
                  <a:gd name="connsiteY10" fmla="*/ 51733 h 2374019"/>
                  <a:gd name="connsiteX11" fmla="*/ 2380343 w 2650001"/>
                  <a:gd name="connsiteY11" fmla="*/ 933 h 2374019"/>
                  <a:gd name="connsiteX12" fmla="*/ 2641600 w 2650001"/>
                  <a:gd name="connsiteY12" fmla="*/ 51733 h 2374019"/>
                  <a:gd name="connsiteX13" fmla="*/ 2569029 w 2650001"/>
                  <a:gd name="connsiteY13" fmla="*/ 378304 h 2374019"/>
                  <a:gd name="connsiteX14" fmla="*/ 2402115 w 2650001"/>
                  <a:gd name="connsiteY14" fmla="*/ 791962 h 2374019"/>
                  <a:gd name="connsiteX15" fmla="*/ 2358572 w 2650001"/>
                  <a:gd name="connsiteY15" fmla="*/ 1133047 h 2374019"/>
                  <a:gd name="connsiteX16" fmla="*/ 2315029 w 2650001"/>
                  <a:gd name="connsiteY16" fmla="*/ 1459619 h 2374019"/>
                  <a:gd name="connsiteX17" fmla="*/ 2213429 w 2650001"/>
                  <a:gd name="connsiteY17" fmla="*/ 1829733 h 2374019"/>
                  <a:gd name="connsiteX18" fmla="*/ 2191658 w 2650001"/>
                  <a:gd name="connsiteY18" fmla="*/ 2112762 h 23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50001" h="2374019">
                    <a:moveTo>
                      <a:pt x="0" y="2374019"/>
                    </a:moveTo>
                    <a:cubicBezTo>
                      <a:pt x="56243" y="2264557"/>
                      <a:pt x="112486" y="2155095"/>
                      <a:pt x="145143" y="2047447"/>
                    </a:cubicBezTo>
                    <a:cubicBezTo>
                      <a:pt x="177800" y="1939799"/>
                      <a:pt x="172962" y="1830942"/>
                      <a:pt x="195943" y="1728133"/>
                    </a:cubicBezTo>
                    <a:cubicBezTo>
                      <a:pt x="218924" y="1625324"/>
                      <a:pt x="247953" y="1532190"/>
                      <a:pt x="283029" y="1430590"/>
                    </a:cubicBezTo>
                    <a:cubicBezTo>
                      <a:pt x="318105" y="1328990"/>
                      <a:pt x="353181" y="1215295"/>
                      <a:pt x="406400" y="1118533"/>
                    </a:cubicBezTo>
                    <a:cubicBezTo>
                      <a:pt x="459619" y="1021771"/>
                      <a:pt x="540657" y="946781"/>
                      <a:pt x="602343" y="850019"/>
                    </a:cubicBezTo>
                    <a:cubicBezTo>
                      <a:pt x="664029" y="753257"/>
                      <a:pt x="713620" y="623838"/>
                      <a:pt x="776515" y="537962"/>
                    </a:cubicBezTo>
                    <a:cubicBezTo>
                      <a:pt x="839410" y="452086"/>
                      <a:pt x="868439" y="373467"/>
                      <a:pt x="979715" y="334762"/>
                    </a:cubicBezTo>
                    <a:cubicBezTo>
                      <a:pt x="1090991" y="296057"/>
                      <a:pt x="1280886" y="333552"/>
                      <a:pt x="1444172" y="305733"/>
                    </a:cubicBezTo>
                    <a:cubicBezTo>
                      <a:pt x="1607458" y="277914"/>
                      <a:pt x="1834848" y="210180"/>
                      <a:pt x="1959429" y="167847"/>
                    </a:cubicBezTo>
                    <a:cubicBezTo>
                      <a:pt x="2084010" y="125514"/>
                      <a:pt x="2121506" y="79552"/>
                      <a:pt x="2191658" y="51733"/>
                    </a:cubicBezTo>
                    <a:cubicBezTo>
                      <a:pt x="2261810" y="23914"/>
                      <a:pt x="2305353" y="933"/>
                      <a:pt x="2380343" y="933"/>
                    </a:cubicBezTo>
                    <a:cubicBezTo>
                      <a:pt x="2455333" y="933"/>
                      <a:pt x="2610152" y="-11162"/>
                      <a:pt x="2641600" y="51733"/>
                    </a:cubicBezTo>
                    <a:cubicBezTo>
                      <a:pt x="2673048" y="114628"/>
                      <a:pt x="2608943" y="254933"/>
                      <a:pt x="2569029" y="378304"/>
                    </a:cubicBezTo>
                    <a:cubicBezTo>
                      <a:pt x="2529115" y="501675"/>
                      <a:pt x="2437191" y="666171"/>
                      <a:pt x="2402115" y="791962"/>
                    </a:cubicBezTo>
                    <a:cubicBezTo>
                      <a:pt x="2367039" y="917752"/>
                      <a:pt x="2373086" y="1021771"/>
                      <a:pt x="2358572" y="1133047"/>
                    </a:cubicBezTo>
                    <a:cubicBezTo>
                      <a:pt x="2344058" y="1244323"/>
                      <a:pt x="2339219" y="1343505"/>
                      <a:pt x="2315029" y="1459619"/>
                    </a:cubicBezTo>
                    <a:cubicBezTo>
                      <a:pt x="2290839" y="1575733"/>
                      <a:pt x="2233991" y="1720876"/>
                      <a:pt x="2213429" y="1829733"/>
                    </a:cubicBezTo>
                    <a:cubicBezTo>
                      <a:pt x="2192867" y="1938590"/>
                      <a:pt x="2196496" y="2065590"/>
                      <a:pt x="2191658" y="2112762"/>
                    </a:cubicBezTo>
                  </a:path>
                </a:pathLst>
              </a:custGeom>
              <a:ln w="127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531257" y="1696201"/>
                <a:ext cx="4376071" cy="3543456"/>
              </a:xfrm>
              <a:custGeom>
                <a:avLst/>
                <a:gdLst>
                  <a:gd name="connsiteX0" fmla="*/ 0 w 4376071"/>
                  <a:gd name="connsiteY0" fmla="*/ 3543456 h 3543456"/>
                  <a:gd name="connsiteX1" fmla="*/ 333829 w 4376071"/>
                  <a:gd name="connsiteY1" fmla="*/ 2607285 h 3543456"/>
                  <a:gd name="connsiteX2" fmla="*/ 1008743 w 4376071"/>
                  <a:gd name="connsiteY2" fmla="*/ 1656599 h 3543456"/>
                  <a:gd name="connsiteX3" fmla="*/ 1531257 w 4376071"/>
                  <a:gd name="connsiteY3" fmla="*/ 1242942 h 3543456"/>
                  <a:gd name="connsiteX4" fmla="*/ 2764972 w 4376071"/>
                  <a:gd name="connsiteY4" fmla="*/ 727685 h 3543456"/>
                  <a:gd name="connsiteX5" fmla="*/ 3294743 w 4376071"/>
                  <a:gd name="connsiteY5" fmla="*/ 321285 h 3543456"/>
                  <a:gd name="connsiteX6" fmla="*/ 3773714 w 4376071"/>
                  <a:gd name="connsiteY6" fmla="*/ 205170 h 3543456"/>
                  <a:gd name="connsiteX7" fmla="*/ 4158343 w 4376071"/>
                  <a:gd name="connsiteY7" fmla="*/ 161628 h 3543456"/>
                  <a:gd name="connsiteX8" fmla="*/ 4354286 w 4376071"/>
                  <a:gd name="connsiteY8" fmla="*/ 1970 h 3543456"/>
                  <a:gd name="connsiteX9" fmla="*/ 4368800 w 4376071"/>
                  <a:gd name="connsiteY9" fmla="*/ 284999 h 3543456"/>
                  <a:gd name="connsiteX10" fmla="*/ 4332514 w 4376071"/>
                  <a:gd name="connsiteY10" fmla="*/ 843799 h 3543456"/>
                  <a:gd name="connsiteX11" fmla="*/ 4230914 w 4376071"/>
                  <a:gd name="connsiteY11" fmla="*/ 1206656 h 3543456"/>
                  <a:gd name="connsiteX12" fmla="*/ 4201886 w 4376071"/>
                  <a:gd name="connsiteY12" fmla="*/ 1380828 h 3543456"/>
                  <a:gd name="connsiteX13" fmla="*/ 3955143 w 4376071"/>
                  <a:gd name="connsiteY13" fmla="*/ 1634828 h 3543456"/>
                  <a:gd name="connsiteX14" fmla="*/ 3795486 w 4376071"/>
                  <a:gd name="connsiteY14" fmla="*/ 1765456 h 3543456"/>
                  <a:gd name="connsiteX15" fmla="*/ 3701143 w 4376071"/>
                  <a:gd name="connsiteY15" fmla="*/ 1968656 h 3543456"/>
                  <a:gd name="connsiteX16" fmla="*/ 3621314 w 4376071"/>
                  <a:gd name="connsiteY16" fmla="*/ 2222656 h 3543456"/>
                  <a:gd name="connsiteX17" fmla="*/ 3483429 w 4376071"/>
                  <a:gd name="connsiteY17" fmla="*/ 2469399 h 3543456"/>
                  <a:gd name="connsiteX18" fmla="*/ 3381829 w 4376071"/>
                  <a:gd name="connsiteY18" fmla="*/ 2839513 h 3543456"/>
                  <a:gd name="connsiteX19" fmla="*/ 3280229 w 4376071"/>
                  <a:gd name="connsiteY19" fmla="*/ 3289456 h 354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76071" h="3543456">
                    <a:moveTo>
                      <a:pt x="0" y="3543456"/>
                    </a:moveTo>
                    <a:cubicBezTo>
                      <a:pt x="82852" y="3232608"/>
                      <a:pt x="165705" y="2921761"/>
                      <a:pt x="333829" y="2607285"/>
                    </a:cubicBezTo>
                    <a:cubicBezTo>
                      <a:pt x="501953" y="2292809"/>
                      <a:pt x="809172" y="1883989"/>
                      <a:pt x="1008743" y="1656599"/>
                    </a:cubicBezTo>
                    <a:cubicBezTo>
                      <a:pt x="1208314" y="1429209"/>
                      <a:pt x="1238552" y="1397761"/>
                      <a:pt x="1531257" y="1242942"/>
                    </a:cubicBezTo>
                    <a:cubicBezTo>
                      <a:pt x="1823962" y="1088123"/>
                      <a:pt x="2471058" y="881294"/>
                      <a:pt x="2764972" y="727685"/>
                    </a:cubicBezTo>
                    <a:cubicBezTo>
                      <a:pt x="3058886" y="574075"/>
                      <a:pt x="3126619" y="408371"/>
                      <a:pt x="3294743" y="321285"/>
                    </a:cubicBezTo>
                    <a:cubicBezTo>
                      <a:pt x="3462867" y="234199"/>
                      <a:pt x="3629781" y="231779"/>
                      <a:pt x="3773714" y="205170"/>
                    </a:cubicBezTo>
                    <a:cubicBezTo>
                      <a:pt x="3917647" y="178560"/>
                      <a:pt x="4061581" y="195495"/>
                      <a:pt x="4158343" y="161628"/>
                    </a:cubicBezTo>
                    <a:cubicBezTo>
                      <a:pt x="4255105" y="127761"/>
                      <a:pt x="4319210" y="-18592"/>
                      <a:pt x="4354286" y="1970"/>
                    </a:cubicBezTo>
                    <a:cubicBezTo>
                      <a:pt x="4389362" y="22532"/>
                      <a:pt x="4372429" y="144694"/>
                      <a:pt x="4368800" y="284999"/>
                    </a:cubicBezTo>
                    <a:cubicBezTo>
                      <a:pt x="4365171" y="425304"/>
                      <a:pt x="4355495" y="690189"/>
                      <a:pt x="4332514" y="843799"/>
                    </a:cubicBezTo>
                    <a:cubicBezTo>
                      <a:pt x="4309533" y="997408"/>
                      <a:pt x="4252685" y="1117151"/>
                      <a:pt x="4230914" y="1206656"/>
                    </a:cubicBezTo>
                    <a:cubicBezTo>
                      <a:pt x="4209143" y="1296161"/>
                      <a:pt x="4247848" y="1309466"/>
                      <a:pt x="4201886" y="1380828"/>
                    </a:cubicBezTo>
                    <a:cubicBezTo>
                      <a:pt x="4155924" y="1452190"/>
                      <a:pt x="4022876" y="1570723"/>
                      <a:pt x="3955143" y="1634828"/>
                    </a:cubicBezTo>
                    <a:cubicBezTo>
                      <a:pt x="3887410" y="1698933"/>
                      <a:pt x="3837819" y="1709818"/>
                      <a:pt x="3795486" y="1765456"/>
                    </a:cubicBezTo>
                    <a:cubicBezTo>
                      <a:pt x="3753153" y="1821094"/>
                      <a:pt x="3730172" y="1892456"/>
                      <a:pt x="3701143" y="1968656"/>
                    </a:cubicBezTo>
                    <a:cubicBezTo>
                      <a:pt x="3672114" y="2044856"/>
                      <a:pt x="3657600" y="2139199"/>
                      <a:pt x="3621314" y="2222656"/>
                    </a:cubicBezTo>
                    <a:cubicBezTo>
                      <a:pt x="3585028" y="2306113"/>
                      <a:pt x="3523343" y="2366589"/>
                      <a:pt x="3483429" y="2469399"/>
                    </a:cubicBezTo>
                    <a:cubicBezTo>
                      <a:pt x="3443515" y="2572208"/>
                      <a:pt x="3415696" y="2702837"/>
                      <a:pt x="3381829" y="2839513"/>
                    </a:cubicBezTo>
                    <a:cubicBezTo>
                      <a:pt x="3347962" y="2976189"/>
                      <a:pt x="3280229" y="3289456"/>
                      <a:pt x="3280229" y="3289456"/>
                    </a:cubicBezTo>
                  </a:path>
                </a:pathLst>
              </a:custGeom>
              <a:ln w="12700" cmpd="sng">
                <a:solidFill>
                  <a:srgbClr val="FFF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306286" y="1016000"/>
                <a:ext cx="3585028" cy="4049486"/>
              </a:xfrm>
              <a:custGeom>
                <a:avLst/>
                <a:gdLst>
                  <a:gd name="connsiteX0" fmla="*/ 0 w 3585028"/>
                  <a:gd name="connsiteY0" fmla="*/ 4049486 h 4049486"/>
                  <a:gd name="connsiteX1" fmla="*/ 312057 w 3585028"/>
                  <a:gd name="connsiteY1" fmla="*/ 3367314 h 4049486"/>
                  <a:gd name="connsiteX2" fmla="*/ 544285 w 3585028"/>
                  <a:gd name="connsiteY2" fmla="*/ 2902857 h 4049486"/>
                  <a:gd name="connsiteX3" fmla="*/ 870857 w 3585028"/>
                  <a:gd name="connsiteY3" fmla="*/ 2416629 h 4049486"/>
                  <a:gd name="connsiteX4" fmla="*/ 1088571 w 3585028"/>
                  <a:gd name="connsiteY4" fmla="*/ 2032000 h 4049486"/>
                  <a:gd name="connsiteX5" fmla="*/ 1422400 w 3585028"/>
                  <a:gd name="connsiteY5" fmla="*/ 1705429 h 4049486"/>
                  <a:gd name="connsiteX6" fmla="*/ 1952171 w 3585028"/>
                  <a:gd name="connsiteY6" fmla="*/ 1415143 h 4049486"/>
                  <a:gd name="connsiteX7" fmla="*/ 2155371 w 3585028"/>
                  <a:gd name="connsiteY7" fmla="*/ 1161143 h 4049486"/>
                  <a:gd name="connsiteX8" fmla="*/ 2685143 w 3585028"/>
                  <a:gd name="connsiteY8" fmla="*/ 943429 h 4049486"/>
                  <a:gd name="connsiteX9" fmla="*/ 2975428 w 3585028"/>
                  <a:gd name="connsiteY9" fmla="*/ 703943 h 4049486"/>
                  <a:gd name="connsiteX10" fmla="*/ 3200400 w 3585028"/>
                  <a:gd name="connsiteY10" fmla="*/ 478971 h 4049486"/>
                  <a:gd name="connsiteX11" fmla="*/ 3389085 w 3585028"/>
                  <a:gd name="connsiteY11" fmla="*/ 283029 h 4049486"/>
                  <a:gd name="connsiteX12" fmla="*/ 3585028 w 3585028"/>
                  <a:gd name="connsiteY12" fmla="*/ 0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5028" h="4049486">
                    <a:moveTo>
                      <a:pt x="0" y="4049486"/>
                    </a:moveTo>
                    <a:cubicBezTo>
                      <a:pt x="110671" y="3803952"/>
                      <a:pt x="221343" y="3558419"/>
                      <a:pt x="312057" y="3367314"/>
                    </a:cubicBezTo>
                    <a:cubicBezTo>
                      <a:pt x="402771" y="3176209"/>
                      <a:pt x="451152" y="3061304"/>
                      <a:pt x="544285" y="2902857"/>
                    </a:cubicBezTo>
                    <a:cubicBezTo>
                      <a:pt x="637418" y="2744410"/>
                      <a:pt x="780143" y="2561772"/>
                      <a:pt x="870857" y="2416629"/>
                    </a:cubicBezTo>
                    <a:cubicBezTo>
                      <a:pt x="961571" y="2271486"/>
                      <a:pt x="996647" y="2150533"/>
                      <a:pt x="1088571" y="2032000"/>
                    </a:cubicBezTo>
                    <a:cubicBezTo>
                      <a:pt x="1180495" y="1913467"/>
                      <a:pt x="1278467" y="1808238"/>
                      <a:pt x="1422400" y="1705429"/>
                    </a:cubicBezTo>
                    <a:cubicBezTo>
                      <a:pt x="1566333" y="1602619"/>
                      <a:pt x="1830009" y="1505857"/>
                      <a:pt x="1952171" y="1415143"/>
                    </a:cubicBezTo>
                    <a:cubicBezTo>
                      <a:pt x="2074333" y="1324429"/>
                      <a:pt x="2033209" y="1239762"/>
                      <a:pt x="2155371" y="1161143"/>
                    </a:cubicBezTo>
                    <a:cubicBezTo>
                      <a:pt x="2277533" y="1082524"/>
                      <a:pt x="2548467" y="1019629"/>
                      <a:pt x="2685143" y="943429"/>
                    </a:cubicBezTo>
                    <a:cubicBezTo>
                      <a:pt x="2821819" y="867229"/>
                      <a:pt x="2889552" y="781353"/>
                      <a:pt x="2975428" y="703943"/>
                    </a:cubicBezTo>
                    <a:cubicBezTo>
                      <a:pt x="3061304" y="626533"/>
                      <a:pt x="3131457" y="549123"/>
                      <a:pt x="3200400" y="478971"/>
                    </a:cubicBezTo>
                    <a:cubicBezTo>
                      <a:pt x="3269343" y="408819"/>
                      <a:pt x="3324980" y="362857"/>
                      <a:pt x="3389085" y="283029"/>
                    </a:cubicBezTo>
                    <a:cubicBezTo>
                      <a:pt x="3453190" y="203201"/>
                      <a:pt x="3585028" y="0"/>
                      <a:pt x="3585028" y="0"/>
                    </a:cubicBezTo>
                  </a:path>
                </a:pathLst>
              </a:custGeom>
              <a:ln w="12700" cmpd="sng">
                <a:solidFill>
                  <a:srgbClr val="FFFF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3" name="Group 42"/>
            <p:cNvGrpSpPr/>
            <p:nvPr/>
          </p:nvGrpSpPr>
          <p:grpSpPr>
            <a:xfrm>
              <a:off x="1094626" y="1559354"/>
              <a:ext cx="7309352" cy="3985100"/>
              <a:chOff x="1094626" y="1559354"/>
              <a:chExt cx="7309352" cy="3985100"/>
            </a:xfrm>
          </p:grpSpPr>
          <p:cxnSp>
            <p:nvCxnSpPr>
              <p:cNvPr id="44" name="Straight Connector 43"/>
              <p:cNvCxnSpPr/>
              <p:nvPr/>
            </p:nvCxnSpPr>
            <p:spPr>
              <a:xfrm>
                <a:off x="2971800" y="1559354"/>
                <a:ext cx="5432178" cy="1632579"/>
              </a:xfrm>
              <a:prstGeom prst="line">
                <a:avLst/>
              </a:prstGeom>
              <a:ln w="38100" cmpd="sng">
                <a:solidFill>
                  <a:srgbClr val="FFFFDB"/>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506133" y="2302933"/>
                <a:ext cx="4419600" cy="2650067"/>
              </a:xfrm>
              <a:prstGeom prst="line">
                <a:avLst/>
              </a:prstGeom>
              <a:ln w="38100" cmpd="sng">
                <a:solidFill>
                  <a:srgbClr val="FFFFDB"/>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094626" y="4013200"/>
                <a:ext cx="4459507" cy="1531254"/>
              </a:xfrm>
              <a:prstGeom prst="line">
                <a:avLst/>
              </a:prstGeom>
              <a:ln w="38100" cmpd="sng">
                <a:solidFill>
                  <a:srgbClr val="FFFFDB"/>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836711" y="2578385"/>
                <a:ext cx="457200" cy="369332"/>
              </a:xfrm>
              <a:prstGeom prst="rect">
                <a:avLst/>
              </a:prstGeom>
              <a:noFill/>
            </p:spPr>
            <p:txBody>
              <a:bodyPr wrap="square" rtlCol="0">
                <a:spAutoFit/>
              </a:bodyPr>
              <a:lstStyle/>
              <a:p>
                <a:r>
                  <a:rPr lang="en-US" dirty="0" smtClean="0">
                    <a:solidFill>
                      <a:srgbClr val="FFFF00"/>
                    </a:solidFill>
                  </a:rPr>
                  <a:t>T3</a:t>
                </a:r>
                <a:endParaRPr lang="en-US" dirty="0">
                  <a:solidFill>
                    <a:srgbClr val="FFFF00"/>
                  </a:solidFill>
                </a:endParaRPr>
              </a:p>
            </p:txBody>
          </p:sp>
          <p:sp>
            <p:nvSpPr>
              <p:cNvPr id="48" name="TextBox 47"/>
              <p:cNvSpPr txBox="1"/>
              <p:nvPr/>
            </p:nvSpPr>
            <p:spPr>
              <a:xfrm>
                <a:off x="6925733" y="4773100"/>
                <a:ext cx="457200" cy="369332"/>
              </a:xfrm>
              <a:prstGeom prst="rect">
                <a:avLst/>
              </a:prstGeom>
              <a:noFill/>
            </p:spPr>
            <p:txBody>
              <a:bodyPr wrap="square" rtlCol="0">
                <a:spAutoFit/>
              </a:bodyPr>
              <a:lstStyle/>
              <a:p>
                <a:r>
                  <a:rPr lang="en-US" dirty="0" smtClean="0">
                    <a:solidFill>
                      <a:srgbClr val="FFFF00"/>
                    </a:solidFill>
                  </a:rPr>
                  <a:t>T2</a:t>
                </a:r>
                <a:endParaRPr lang="en-US" dirty="0">
                  <a:solidFill>
                    <a:srgbClr val="FFFF00"/>
                  </a:solidFill>
                </a:endParaRPr>
              </a:p>
            </p:txBody>
          </p:sp>
          <p:sp>
            <p:nvSpPr>
              <p:cNvPr id="49" name="TextBox 48"/>
              <p:cNvSpPr txBox="1"/>
              <p:nvPr/>
            </p:nvSpPr>
            <p:spPr>
              <a:xfrm>
                <a:off x="5450128" y="5061818"/>
                <a:ext cx="457200" cy="369332"/>
              </a:xfrm>
              <a:prstGeom prst="rect">
                <a:avLst/>
              </a:prstGeom>
              <a:noFill/>
            </p:spPr>
            <p:txBody>
              <a:bodyPr wrap="square" rtlCol="0">
                <a:spAutoFit/>
              </a:bodyPr>
              <a:lstStyle/>
              <a:p>
                <a:r>
                  <a:rPr lang="en-US" dirty="0" smtClean="0">
                    <a:solidFill>
                      <a:srgbClr val="FFFF00"/>
                    </a:solidFill>
                  </a:rPr>
                  <a:t>T1</a:t>
                </a:r>
                <a:endParaRPr lang="en-US" dirty="0">
                  <a:solidFill>
                    <a:srgbClr val="FFFF00"/>
                  </a:solidFill>
                </a:endParaRPr>
              </a:p>
            </p:txBody>
          </p:sp>
        </p:grpSp>
      </p:grpSp>
      <p:sp>
        <p:nvSpPr>
          <p:cNvPr id="2" name="Title 1"/>
          <p:cNvSpPr>
            <a:spLocks noGrp="1"/>
          </p:cNvSpPr>
          <p:nvPr>
            <p:ph type="title"/>
          </p:nvPr>
        </p:nvSpPr>
        <p:spPr>
          <a:xfrm>
            <a:off x="457200" y="7938"/>
            <a:ext cx="8229600" cy="1143000"/>
          </a:xfrm>
        </p:spPr>
        <p:txBody>
          <a:bodyPr/>
          <a:lstStyle/>
          <a:p>
            <a:r>
              <a:rPr lang="en-US" b="1" dirty="0" smtClean="0"/>
              <a:t>Putting it all </a:t>
            </a:r>
            <a:r>
              <a:rPr lang="en-US" b="1" dirty="0"/>
              <a:t>t</a:t>
            </a:r>
            <a:r>
              <a:rPr lang="en-US" b="1" dirty="0" smtClean="0"/>
              <a:t>ogether</a:t>
            </a:r>
            <a:endParaRPr lang="en-US" b="1" dirty="0"/>
          </a:p>
        </p:txBody>
      </p:sp>
      <p:grpSp>
        <p:nvGrpSpPr>
          <p:cNvPr id="39" name="Group 38"/>
          <p:cNvGrpSpPr/>
          <p:nvPr/>
        </p:nvGrpSpPr>
        <p:grpSpPr>
          <a:xfrm>
            <a:off x="83555" y="133530"/>
            <a:ext cx="8839200" cy="2001636"/>
            <a:chOff x="123904" y="88985"/>
            <a:chExt cx="8839200" cy="2001636"/>
          </a:xfrm>
        </p:grpSpPr>
        <p:sp>
          <p:nvSpPr>
            <p:cNvPr id="37" name="Rectangle 36"/>
            <p:cNvSpPr/>
            <p:nvPr/>
          </p:nvSpPr>
          <p:spPr>
            <a:xfrm>
              <a:off x="123904" y="88985"/>
              <a:ext cx="8839200" cy="2001636"/>
            </a:xfrm>
            <a:prstGeom prst="rect">
              <a:avLst/>
            </a:prstGeom>
            <a:solidFill>
              <a:schemeClr val="bg1"/>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8" name="Group 37"/>
            <p:cNvGrpSpPr/>
            <p:nvPr/>
          </p:nvGrpSpPr>
          <p:grpSpPr>
            <a:xfrm>
              <a:off x="184838" y="174529"/>
              <a:ext cx="8573384" cy="1916092"/>
              <a:chOff x="243032" y="174529"/>
              <a:chExt cx="8573384" cy="1916092"/>
            </a:xfrm>
          </p:grpSpPr>
          <p:pic>
            <p:nvPicPr>
              <p:cNvPr id="26" name="Picture 25" descr="Profile_3p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032" y="174529"/>
                <a:ext cx="8308601" cy="1497717"/>
              </a:xfrm>
              <a:prstGeom prst="rect">
                <a:avLst/>
              </a:prstGeom>
            </p:spPr>
          </p:pic>
          <p:cxnSp>
            <p:nvCxnSpPr>
              <p:cNvPr id="27" name="Straight Connector 26"/>
              <p:cNvCxnSpPr/>
              <p:nvPr/>
            </p:nvCxnSpPr>
            <p:spPr>
              <a:xfrm>
                <a:off x="4543504" y="1132307"/>
                <a:ext cx="578829" cy="78881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465165" y="211999"/>
                <a:ext cx="943026" cy="11548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9" name="Freeform 28"/>
              <p:cNvSpPr/>
              <p:nvPr/>
            </p:nvSpPr>
            <p:spPr>
              <a:xfrm>
                <a:off x="3381839" y="947063"/>
                <a:ext cx="943003" cy="283752"/>
              </a:xfrm>
              <a:custGeom>
                <a:avLst/>
                <a:gdLst>
                  <a:gd name="connsiteX0" fmla="*/ 1117600 w 1117600"/>
                  <a:gd name="connsiteY0" fmla="*/ 0 h 642829"/>
                  <a:gd name="connsiteX1" fmla="*/ 922867 w 1117600"/>
                  <a:gd name="connsiteY1" fmla="*/ 592667 h 642829"/>
                  <a:gd name="connsiteX2" fmla="*/ 474134 w 1117600"/>
                  <a:gd name="connsiteY2" fmla="*/ 584200 h 642829"/>
                  <a:gd name="connsiteX3" fmla="*/ 0 w 1117600"/>
                  <a:gd name="connsiteY3" fmla="*/ 364067 h 642829"/>
                </a:gdLst>
                <a:ahLst/>
                <a:cxnLst>
                  <a:cxn ang="0">
                    <a:pos x="connsiteX0" y="connsiteY0"/>
                  </a:cxn>
                  <a:cxn ang="0">
                    <a:pos x="connsiteX1" y="connsiteY1"/>
                  </a:cxn>
                  <a:cxn ang="0">
                    <a:pos x="connsiteX2" y="connsiteY2"/>
                  </a:cxn>
                  <a:cxn ang="0">
                    <a:pos x="connsiteX3" y="connsiteY3"/>
                  </a:cxn>
                </a:cxnLst>
                <a:rect l="l" t="t" r="r" b="b"/>
                <a:pathLst>
                  <a:path w="1117600" h="642829">
                    <a:moveTo>
                      <a:pt x="1117600" y="0"/>
                    </a:moveTo>
                    <a:cubicBezTo>
                      <a:pt x="1073855" y="247650"/>
                      <a:pt x="1030111" y="495300"/>
                      <a:pt x="922867" y="592667"/>
                    </a:cubicBezTo>
                    <a:cubicBezTo>
                      <a:pt x="815623" y="690034"/>
                      <a:pt x="627945" y="622300"/>
                      <a:pt x="474134" y="584200"/>
                    </a:cubicBezTo>
                    <a:cubicBezTo>
                      <a:pt x="320323" y="546100"/>
                      <a:pt x="0" y="364067"/>
                      <a:pt x="0" y="364067"/>
                    </a:cubicBezTo>
                  </a:path>
                </a:pathLst>
              </a:cu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21391381">
                <a:off x="1312381" y="1195369"/>
                <a:ext cx="3500383" cy="629758"/>
              </a:xfrm>
              <a:custGeom>
                <a:avLst/>
                <a:gdLst>
                  <a:gd name="connsiteX0" fmla="*/ 0 w 3852333"/>
                  <a:gd name="connsiteY0" fmla="*/ 0 h 1352819"/>
                  <a:gd name="connsiteX1" fmla="*/ 1490133 w 3852333"/>
                  <a:gd name="connsiteY1" fmla="*/ 948267 h 1352819"/>
                  <a:gd name="connsiteX2" fmla="*/ 2650067 w 3852333"/>
                  <a:gd name="connsiteY2" fmla="*/ 1329267 h 1352819"/>
                  <a:gd name="connsiteX3" fmla="*/ 3310467 w 3852333"/>
                  <a:gd name="connsiteY3" fmla="*/ 1236134 h 1352819"/>
                  <a:gd name="connsiteX4" fmla="*/ 3852333 w 3852333"/>
                  <a:gd name="connsiteY4" fmla="*/ 618067 h 135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2333" h="1352819">
                    <a:moveTo>
                      <a:pt x="0" y="0"/>
                    </a:moveTo>
                    <a:cubicBezTo>
                      <a:pt x="524227" y="363361"/>
                      <a:pt x="1048455" y="726722"/>
                      <a:pt x="1490133" y="948267"/>
                    </a:cubicBezTo>
                    <a:cubicBezTo>
                      <a:pt x="1931811" y="1169812"/>
                      <a:pt x="2346678" y="1281289"/>
                      <a:pt x="2650067" y="1329267"/>
                    </a:cubicBezTo>
                    <a:cubicBezTo>
                      <a:pt x="2953456" y="1377245"/>
                      <a:pt x="3110089" y="1354667"/>
                      <a:pt x="3310467" y="1236134"/>
                    </a:cubicBezTo>
                    <a:cubicBezTo>
                      <a:pt x="3510845" y="1117601"/>
                      <a:pt x="3852333" y="618067"/>
                      <a:pt x="3852333" y="618067"/>
                    </a:cubicBezTo>
                  </a:path>
                </a:pathLst>
              </a:custGeom>
              <a:ln>
                <a:solidFill>
                  <a:srgbClr val="00009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3258748" y="923467"/>
                <a:ext cx="1284756" cy="157602"/>
              </a:xfrm>
              <a:prstGeom prst="rect">
                <a:avLst/>
              </a:prstGeom>
              <a:noFill/>
            </p:spPr>
            <p:txBody>
              <a:bodyPr wrap="square" rtlCol="0">
                <a:spAutoFit/>
              </a:bodyPr>
              <a:lstStyle/>
              <a:p>
                <a:pPr algn="ctr"/>
                <a:r>
                  <a:rPr lang="en-US" sz="1600" dirty="0" err="1" smtClean="0">
                    <a:solidFill>
                      <a:srgbClr val="000090"/>
                    </a:solidFill>
                  </a:rPr>
                  <a:t>Otamitan</a:t>
                </a:r>
                <a:endParaRPr lang="en-US" sz="1600" dirty="0">
                  <a:solidFill>
                    <a:srgbClr val="000090"/>
                  </a:solidFill>
                </a:endParaRPr>
              </a:p>
            </p:txBody>
          </p:sp>
          <p:sp>
            <p:nvSpPr>
              <p:cNvPr id="32" name="TextBox 31"/>
              <p:cNvSpPr txBox="1"/>
              <p:nvPr/>
            </p:nvSpPr>
            <p:spPr>
              <a:xfrm>
                <a:off x="3112578" y="1455550"/>
                <a:ext cx="1284756" cy="308014"/>
              </a:xfrm>
              <a:prstGeom prst="rect">
                <a:avLst/>
              </a:prstGeom>
              <a:noFill/>
            </p:spPr>
            <p:txBody>
              <a:bodyPr wrap="square" rtlCol="0">
                <a:spAutoFit/>
              </a:bodyPr>
              <a:lstStyle/>
              <a:p>
                <a:pPr algn="ctr"/>
                <a:r>
                  <a:rPr lang="en-US" sz="1600" dirty="0" err="1" smtClean="0">
                    <a:solidFill>
                      <a:srgbClr val="000090"/>
                    </a:solidFill>
                  </a:rPr>
                  <a:t>Oretian</a:t>
                </a:r>
                <a:r>
                  <a:rPr lang="en-US" sz="1600" dirty="0" smtClean="0">
                    <a:solidFill>
                      <a:srgbClr val="000090"/>
                    </a:solidFill>
                  </a:rPr>
                  <a:t>?</a:t>
                </a:r>
                <a:endParaRPr lang="en-US" sz="1600" dirty="0">
                  <a:solidFill>
                    <a:srgbClr val="000090"/>
                  </a:solidFill>
                </a:endParaRPr>
              </a:p>
            </p:txBody>
          </p:sp>
          <p:sp>
            <p:nvSpPr>
              <p:cNvPr id="33" name="TextBox 32"/>
              <p:cNvSpPr txBox="1"/>
              <p:nvPr/>
            </p:nvSpPr>
            <p:spPr>
              <a:xfrm>
                <a:off x="5666704" y="1073213"/>
                <a:ext cx="1284756" cy="157602"/>
              </a:xfrm>
              <a:prstGeom prst="rect">
                <a:avLst/>
              </a:prstGeom>
              <a:noFill/>
            </p:spPr>
            <p:txBody>
              <a:bodyPr wrap="square" rtlCol="0">
                <a:spAutoFit/>
              </a:bodyPr>
              <a:lstStyle/>
              <a:p>
                <a:pPr algn="ctr"/>
                <a:r>
                  <a:rPr lang="en-US" sz="1600" dirty="0" err="1" smtClean="0">
                    <a:solidFill>
                      <a:srgbClr val="000090"/>
                    </a:solidFill>
                  </a:rPr>
                  <a:t>Kaihikuan</a:t>
                </a:r>
                <a:endParaRPr lang="en-US" sz="1600" dirty="0">
                  <a:solidFill>
                    <a:srgbClr val="000090"/>
                  </a:solidFill>
                </a:endParaRPr>
              </a:p>
            </p:txBody>
          </p:sp>
          <p:sp>
            <p:nvSpPr>
              <p:cNvPr id="34" name="TextBox 33"/>
              <p:cNvSpPr txBox="1"/>
              <p:nvPr/>
            </p:nvSpPr>
            <p:spPr>
              <a:xfrm>
                <a:off x="7936679" y="726373"/>
                <a:ext cx="879737" cy="157602"/>
              </a:xfrm>
              <a:prstGeom prst="rect">
                <a:avLst/>
              </a:prstGeom>
              <a:noFill/>
            </p:spPr>
            <p:txBody>
              <a:bodyPr wrap="square" rtlCol="0">
                <a:spAutoFit/>
              </a:bodyPr>
              <a:lstStyle/>
              <a:p>
                <a:pPr algn="ctr"/>
                <a:r>
                  <a:rPr lang="en-US" sz="1600" dirty="0" smtClean="0">
                    <a:solidFill>
                      <a:srgbClr val="000090"/>
                    </a:solidFill>
                  </a:rPr>
                  <a:t>Permian</a:t>
                </a:r>
                <a:endParaRPr lang="en-US" sz="1600" dirty="0">
                  <a:solidFill>
                    <a:srgbClr val="000090"/>
                  </a:solidFill>
                </a:endParaRPr>
              </a:p>
            </p:txBody>
          </p:sp>
          <p:sp>
            <p:nvSpPr>
              <p:cNvPr id="35" name="TextBox 34"/>
              <p:cNvSpPr txBox="1"/>
              <p:nvPr/>
            </p:nvSpPr>
            <p:spPr>
              <a:xfrm>
                <a:off x="4812763" y="1505845"/>
                <a:ext cx="1284756" cy="584776"/>
              </a:xfrm>
              <a:prstGeom prst="rect">
                <a:avLst/>
              </a:prstGeom>
              <a:noFill/>
            </p:spPr>
            <p:txBody>
              <a:bodyPr wrap="square" rtlCol="0">
                <a:spAutoFit/>
              </a:bodyPr>
              <a:lstStyle/>
              <a:p>
                <a:pPr algn="ctr"/>
                <a:r>
                  <a:rPr lang="en-US" sz="1600" dirty="0" err="1" smtClean="0">
                    <a:solidFill>
                      <a:srgbClr val="008000"/>
                    </a:solidFill>
                  </a:rPr>
                  <a:t>Highfield</a:t>
                </a:r>
                <a:r>
                  <a:rPr lang="en-US" sz="1600" dirty="0" smtClean="0">
                    <a:solidFill>
                      <a:srgbClr val="008000"/>
                    </a:solidFill>
                  </a:rPr>
                  <a:t> Fault</a:t>
                </a:r>
                <a:endParaRPr lang="en-US" sz="1600" dirty="0">
                  <a:solidFill>
                    <a:srgbClr val="008000"/>
                  </a:solidFill>
                </a:endParaRPr>
              </a:p>
            </p:txBody>
          </p:sp>
          <p:sp>
            <p:nvSpPr>
              <p:cNvPr id="36" name="TextBox 35"/>
              <p:cNvSpPr txBox="1"/>
              <p:nvPr/>
            </p:nvSpPr>
            <p:spPr>
              <a:xfrm>
                <a:off x="7064316" y="996196"/>
                <a:ext cx="1088579" cy="338554"/>
              </a:xfrm>
              <a:prstGeom prst="rect">
                <a:avLst/>
              </a:prstGeom>
              <a:noFill/>
            </p:spPr>
            <p:txBody>
              <a:bodyPr wrap="square" rtlCol="0">
                <a:spAutoFit/>
              </a:bodyPr>
              <a:lstStyle/>
              <a:p>
                <a:pPr algn="r"/>
                <a:r>
                  <a:rPr lang="en-US" sz="1600" dirty="0" smtClean="0">
                    <a:solidFill>
                      <a:srgbClr val="008000"/>
                    </a:solidFill>
                  </a:rPr>
                  <a:t>88 Fault</a:t>
                </a:r>
                <a:endParaRPr lang="en-US" sz="1600" dirty="0">
                  <a:solidFill>
                    <a:srgbClr val="008000"/>
                  </a:solidFill>
                </a:endParaRPr>
              </a:p>
            </p:txBody>
          </p:sp>
        </p:grpSp>
      </p:grpSp>
      <p:grpSp>
        <p:nvGrpSpPr>
          <p:cNvPr id="61" name="Group 60"/>
          <p:cNvGrpSpPr/>
          <p:nvPr/>
        </p:nvGrpSpPr>
        <p:grpSpPr>
          <a:xfrm>
            <a:off x="80022" y="2275590"/>
            <a:ext cx="8825368" cy="2137204"/>
            <a:chOff x="169333" y="2006600"/>
            <a:chExt cx="8204511" cy="2468749"/>
          </a:xfrm>
        </p:grpSpPr>
        <p:sp>
          <p:nvSpPr>
            <p:cNvPr id="62" name="Rectangle 61"/>
            <p:cNvSpPr/>
            <p:nvPr/>
          </p:nvSpPr>
          <p:spPr>
            <a:xfrm>
              <a:off x="169333" y="2006600"/>
              <a:ext cx="8204511" cy="2451100"/>
            </a:xfrm>
            <a:prstGeom prst="rect">
              <a:avLst/>
            </a:prstGeom>
            <a:solidFill>
              <a:schemeClr val="bg1"/>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3" name="Group 62"/>
            <p:cNvGrpSpPr/>
            <p:nvPr/>
          </p:nvGrpSpPr>
          <p:grpSpPr>
            <a:xfrm>
              <a:off x="194977" y="2087463"/>
              <a:ext cx="8178867" cy="2387886"/>
              <a:chOff x="229324" y="2419373"/>
              <a:chExt cx="8322308" cy="2395644"/>
            </a:xfrm>
          </p:grpSpPr>
          <p:pic>
            <p:nvPicPr>
              <p:cNvPr id="64" name="Picture 63" descr="Profile_2p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9324" y="2419373"/>
                <a:ext cx="8322308" cy="1571802"/>
              </a:xfrm>
              <a:prstGeom prst="rect">
                <a:avLst/>
              </a:prstGeom>
            </p:spPr>
          </p:pic>
          <p:sp>
            <p:nvSpPr>
              <p:cNvPr id="65" name="Freeform 64"/>
              <p:cNvSpPr/>
              <p:nvPr/>
            </p:nvSpPr>
            <p:spPr>
              <a:xfrm>
                <a:off x="7083668" y="3006773"/>
                <a:ext cx="1155876" cy="1166247"/>
              </a:xfrm>
              <a:custGeom>
                <a:avLst/>
                <a:gdLst>
                  <a:gd name="connsiteX0" fmla="*/ 0 w 1268868"/>
                  <a:gd name="connsiteY0" fmla="*/ 0 h 2917238"/>
                  <a:gd name="connsiteX1" fmla="*/ 1126067 w 1268868"/>
                  <a:gd name="connsiteY1" fmla="*/ 2540000 h 2917238"/>
                  <a:gd name="connsiteX2" fmla="*/ 1253067 w 1268868"/>
                  <a:gd name="connsiteY2" fmla="*/ 2904067 h 2917238"/>
                </a:gdLst>
                <a:ahLst/>
                <a:cxnLst>
                  <a:cxn ang="0">
                    <a:pos x="connsiteX0" y="connsiteY0"/>
                  </a:cxn>
                  <a:cxn ang="0">
                    <a:pos x="connsiteX1" y="connsiteY1"/>
                  </a:cxn>
                  <a:cxn ang="0">
                    <a:pos x="connsiteX2" y="connsiteY2"/>
                  </a:cxn>
                </a:cxnLst>
                <a:rect l="l" t="t" r="r" b="b"/>
                <a:pathLst>
                  <a:path w="1268868" h="2917238">
                    <a:moveTo>
                      <a:pt x="0" y="0"/>
                    </a:moveTo>
                    <a:cubicBezTo>
                      <a:pt x="458611" y="1027994"/>
                      <a:pt x="917223" y="2055989"/>
                      <a:pt x="1126067" y="2540000"/>
                    </a:cubicBezTo>
                    <a:cubicBezTo>
                      <a:pt x="1334911" y="3024011"/>
                      <a:pt x="1253067" y="2904067"/>
                      <a:pt x="1253067" y="2904067"/>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6" name="Straight Connector 65"/>
              <p:cNvCxnSpPr/>
              <p:nvPr/>
            </p:nvCxnSpPr>
            <p:spPr>
              <a:xfrm>
                <a:off x="5997145" y="3533408"/>
                <a:ext cx="778291" cy="105327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2976456" y="3237682"/>
                <a:ext cx="1017171" cy="338554"/>
              </a:xfrm>
              <a:prstGeom prst="rect">
                <a:avLst/>
              </a:prstGeom>
              <a:noFill/>
            </p:spPr>
            <p:txBody>
              <a:bodyPr wrap="square" rtlCol="0">
                <a:spAutoFit/>
              </a:bodyPr>
              <a:lstStyle/>
              <a:p>
                <a:r>
                  <a:rPr lang="en-US" sz="1600" dirty="0" err="1" smtClean="0">
                    <a:solidFill>
                      <a:srgbClr val="000090"/>
                    </a:solidFill>
                  </a:rPr>
                  <a:t>Otamitan</a:t>
                </a:r>
                <a:endParaRPr lang="en-US" sz="1600" dirty="0">
                  <a:solidFill>
                    <a:srgbClr val="000090"/>
                  </a:solidFill>
                </a:endParaRPr>
              </a:p>
            </p:txBody>
          </p:sp>
          <p:sp>
            <p:nvSpPr>
              <p:cNvPr id="68" name="TextBox 67"/>
              <p:cNvSpPr txBox="1"/>
              <p:nvPr/>
            </p:nvSpPr>
            <p:spPr>
              <a:xfrm>
                <a:off x="6343908" y="3364131"/>
                <a:ext cx="1024876" cy="338554"/>
              </a:xfrm>
              <a:prstGeom prst="rect">
                <a:avLst/>
              </a:prstGeom>
              <a:noFill/>
            </p:spPr>
            <p:txBody>
              <a:bodyPr wrap="square" rtlCol="0">
                <a:spAutoFit/>
              </a:bodyPr>
              <a:lstStyle/>
              <a:p>
                <a:r>
                  <a:rPr lang="en-US" sz="1600" dirty="0" err="1" smtClean="0">
                    <a:solidFill>
                      <a:srgbClr val="000090"/>
                    </a:solidFill>
                  </a:rPr>
                  <a:t>Kaihikuan</a:t>
                </a:r>
                <a:endParaRPr lang="en-US" sz="1600" dirty="0">
                  <a:solidFill>
                    <a:srgbClr val="000090"/>
                  </a:solidFill>
                </a:endParaRPr>
              </a:p>
            </p:txBody>
          </p:sp>
          <p:sp>
            <p:nvSpPr>
              <p:cNvPr id="69" name="TextBox 68"/>
              <p:cNvSpPr txBox="1"/>
              <p:nvPr/>
            </p:nvSpPr>
            <p:spPr>
              <a:xfrm>
                <a:off x="7368784" y="2800197"/>
                <a:ext cx="1039407" cy="338554"/>
              </a:xfrm>
              <a:prstGeom prst="rect">
                <a:avLst/>
              </a:prstGeom>
              <a:noFill/>
            </p:spPr>
            <p:txBody>
              <a:bodyPr wrap="square" rtlCol="0">
                <a:spAutoFit/>
              </a:bodyPr>
              <a:lstStyle/>
              <a:p>
                <a:r>
                  <a:rPr lang="en-US" sz="1600" dirty="0" smtClean="0">
                    <a:solidFill>
                      <a:srgbClr val="000090"/>
                    </a:solidFill>
                  </a:rPr>
                  <a:t>Permian</a:t>
                </a:r>
                <a:endParaRPr lang="en-US" sz="1600" dirty="0">
                  <a:solidFill>
                    <a:srgbClr val="000090"/>
                  </a:solidFill>
                </a:endParaRPr>
              </a:p>
            </p:txBody>
          </p:sp>
          <p:sp>
            <p:nvSpPr>
              <p:cNvPr id="70" name="TextBox 69"/>
              <p:cNvSpPr txBox="1"/>
              <p:nvPr/>
            </p:nvSpPr>
            <p:spPr>
              <a:xfrm>
                <a:off x="4927600" y="4128512"/>
                <a:ext cx="1069545" cy="338554"/>
              </a:xfrm>
              <a:prstGeom prst="rect">
                <a:avLst/>
              </a:prstGeom>
              <a:noFill/>
            </p:spPr>
            <p:txBody>
              <a:bodyPr wrap="square" rtlCol="0">
                <a:spAutoFit/>
              </a:bodyPr>
              <a:lstStyle/>
              <a:p>
                <a:r>
                  <a:rPr lang="en-US" sz="1600" dirty="0" err="1" smtClean="0">
                    <a:solidFill>
                      <a:srgbClr val="000090"/>
                    </a:solidFill>
                  </a:rPr>
                  <a:t>Oretian</a:t>
                </a:r>
                <a:r>
                  <a:rPr lang="en-US" sz="1600" dirty="0" smtClean="0">
                    <a:solidFill>
                      <a:srgbClr val="000090"/>
                    </a:solidFill>
                  </a:rPr>
                  <a:t>?</a:t>
                </a:r>
                <a:endParaRPr lang="en-US" sz="1600" dirty="0">
                  <a:solidFill>
                    <a:srgbClr val="000090"/>
                  </a:solidFill>
                </a:endParaRPr>
              </a:p>
            </p:txBody>
          </p:sp>
          <p:sp>
            <p:nvSpPr>
              <p:cNvPr id="71" name="Freeform 70"/>
              <p:cNvSpPr/>
              <p:nvPr/>
            </p:nvSpPr>
            <p:spPr>
              <a:xfrm>
                <a:off x="2228989" y="3201223"/>
                <a:ext cx="3437409" cy="936107"/>
              </a:xfrm>
              <a:custGeom>
                <a:avLst/>
                <a:gdLst>
                  <a:gd name="connsiteX0" fmla="*/ 0 w 3776797"/>
                  <a:gd name="connsiteY0" fmla="*/ 0 h 1956464"/>
                  <a:gd name="connsiteX1" fmla="*/ 897467 w 3776797"/>
                  <a:gd name="connsiteY1" fmla="*/ 863600 h 1956464"/>
                  <a:gd name="connsiteX2" fmla="*/ 1803400 w 3776797"/>
                  <a:gd name="connsiteY2" fmla="*/ 1608667 h 1956464"/>
                  <a:gd name="connsiteX3" fmla="*/ 2836334 w 3776797"/>
                  <a:gd name="connsiteY3" fmla="*/ 1955800 h 1956464"/>
                  <a:gd name="connsiteX4" fmla="*/ 3352800 w 3776797"/>
                  <a:gd name="connsiteY4" fmla="*/ 1676400 h 1956464"/>
                  <a:gd name="connsiteX5" fmla="*/ 3716867 w 3776797"/>
                  <a:gd name="connsiteY5" fmla="*/ 1016000 h 1956464"/>
                  <a:gd name="connsiteX6" fmla="*/ 3776134 w 3776797"/>
                  <a:gd name="connsiteY6" fmla="*/ 406400 h 19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6797" h="1956464">
                    <a:moveTo>
                      <a:pt x="0" y="0"/>
                    </a:moveTo>
                    <a:cubicBezTo>
                      <a:pt x="298450" y="297744"/>
                      <a:pt x="596900" y="595489"/>
                      <a:pt x="897467" y="863600"/>
                    </a:cubicBezTo>
                    <a:cubicBezTo>
                      <a:pt x="1198034" y="1131711"/>
                      <a:pt x="1480256" y="1426634"/>
                      <a:pt x="1803400" y="1608667"/>
                    </a:cubicBezTo>
                    <a:cubicBezTo>
                      <a:pt x="2126545" y="1790700"/>
                      <a:pt x="2578101" y="1944511"/>
                      <a:pt x="2836334" y="1955800"/>
                    </a:cubicBezTo>
                    <a:cubicBezTo>
                      <a:pt x="3094567" y="1967089"/>
                      <a:pt x="3206045" y="1833033"/>
                      <a:pt x="3352800" y="1676400"/>
                    </a:cubicBezTo>
                    <a:cubicBezTo>
                      <a:pt x="3499556" y="1519767"/>
                      <a:pt x="3646311" y="1227667"/>
                      <a:pt x="3716867" y="1016000"/>
                    </a:cubicBezTo>
                    <a:cubicBezTo>
                      <a:pt x="3787423" y="804333"/>
                      <a:pt x="3776134" y="406400"/>
                      <a:pt x="3776134" y="406400"/>
                    </a:cubicBezTo>
                  </a:path>
                </a:pathLst>
              </a:cu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TextBox 71"/>
              <p:cNvSpPr txBox="1"/>
              <p:nvPr/>
            </p:nvSpPr>
            <p:spPr>
              <a:xfrm>
                <a:off x="5853787" y="4137330"/>
                <a:ext cx="921650" cy="677687"/>
              </a:xfrm>
              <a:prstGeom prst="rect">
                <a:avLst/>
              </a:prstGeom>
              <a:noFill/>
            </p:spPr>
            <p:txBody>
              <a:bodyPr wrap="square" rtlCol="0">
                <a:spAutoFit/>
              </a:bodyPr>
              <a:lstStyle/>
              <a:p>
                <a:r>
                  <a:rPr lang="en-US" sz="1600" dirty="0" err="1" smtClean="0">
                    <a:solidFill>
                      <a:srgbClr val="008000"/>
                    </a:solidFill>
                  </a:rPr>
                  <a:t>Highfield</a:t>
                </a:r>
                <a:r>
                  <a:rPr lang="en-US" sz="1600" dirty="0" smtClean="0">
                    <a:solidFill>
                      <a:srgbClr val="008000"/>
                    </a:solidFill>
                  </a:rPr>
                  <a:t> Fault</a:t>
                </a:r>
                <a:endParaRPr lang="en-US" sz="1600" dirty="0">
                  <a:solidFill>
                    <a:srgbClr val="008000"/>
                  </a:solidFill>
                </a:endParaRPr>
              </a:p>
            </p:txBody>
          </p:sp>
          <p:sp>
            <p:nvSpPr>
              <p:cNvPr id="73" name="TextBox 72"/>
              <p:cNvSpPr txBox="1"/>
              <p:nvPr/>
            </p:nvSpPr>
            <p:spPr>
              <a:xfrm>
                <a:off x="7160732" y="4075795"/>
                <a:ext cx="1078813" cy="392345"/>
              </a:xfrm>
              <a:prstGeom prst="rect">
                <a:avLst/>
              </a:prstGeom>
              <a:noFill/>
            </p:spPr>
            <p:txBody>
              <a:bodyPr wrap="square" rtlCol="0">
                <a:spAutoFit/>
              </a:bodyPr>
              <a:lstStyle/>
              <a:p>
                <a:pPr algn="r"/>
                <a:r>
                  <a:rPr lang="en-US" sz="1600" dirty="0" smtClean="0">
                    <a:solidFill>
                      <a:srgbClr val="008000"/>
                    </a:solidFill>
                  </a:rPr>
                  <a:t>88 Fault</a:t>
                </a:r>
                <a:endParaRPr lang="en-US" sz="1600" dirty="0">
                  <a:solidFill>
                    <a:srgbClr val="008000"/>
                  </a:solidFill>
                </a:endParaRPr>
              </a:p>
            </p:txBody>
          </p:sp>
          <p:sp>
            <p:nvSpPr>
              <p:cNvPr id="74" name="Freeform 73"/>
              <p:cNvSpPr/>
              <p:nvPr/>
            </p:nvSpPr>
            <p:spPr>
              <a:xfrm>
                <a:off x="1258047" y="3618480"/>
                <a:ext cx="5085855" cy="1115125"/>
              </a:xfrm>
              <a:custGeom>
                <a:avLst/>
                <a:gdLst>
                  <a:gd name="connsiteX0" fmla="*/ 0 w 5588000"/>
                  <a:gd name="connsiteY0" fmla="*/ 0 h 2330611"/>
                  <a:gd name="connsiteX1" fmla="*/ 668866 w 5588000"/>
                  <a:gd name="connsiteY1" fmla="*/ 838200 h 2330611"/>
                  <a:gd name="connsiteX2" fmla="*/ 2108200 w 5588000"/>
                  <a:gd name="connsiteY2" fmla="*/ 1955800 h 2330611"/>
                  <a:gd name="connsiteX3" fmla="*/ 3759200 w 5588000"/>
                  <a:gd name="connsiteY3" fmla="*/ 2328333 h 2330611"/>
                  <a:gd name="connsiteX4" fmla="*/ 4978400 w 5588000"/>
                  <a:gd name="connsiteY4" fmla="*/ 1820333 h 2330611"/>
                  <a:gd name="connsiteX5" fmla="*/ 5588000 w 5588000"/>
                  <a:gd name="connsiteY5" fmla="*/ 922866 h 233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0" h="2330611">
                    <a:moveTo>
                      <a:pt x="0" y="0"/>
                    </a:moveTo>
                    <a:cubicBezTo>
                      <a:pt x="158749" y="256116"/>
                      <a:pt x="317499" y="512233"/>
                      <a:pt x="668866" y="838200"/>
                    </a:cubicBezTo>
                    <a:cubicBezTo>
                      <a:pt x="1020233" y="1164167"/>
                      <a:pt x="1593144" y="1707445"/>
                      <a:pt x="2108200" y="1955800"/>
                    </a:cubicBezTo>
                    <a:cubicBezTo>
                      <a:pt x="2623256" y="2204155"/>
                      <a:pt x="3280833" y="2350911"/>
                      <a:pt x="3759200" y="2328333"/>
                    </a:cubicBezTo>
                    <a:cubicBezTo>
                      <a:pt x="4237567" y="2305755"/>
                      <a:pt x="4673600" y="2054578"/>
                      <a:pt x="4978400" y="1820333"/>
                    </a:cubicBezTo>
                    <a:cubicBezTo>
                      <a:pt x="5283200" y="1586089"/>
                      <a:pt x="5588000" y="922866"/>
                      <a:pt x="5588000" y="922866"/>
                    </a:cubicBezTo>
                  </a:path>
                </a:pathLst>
              </a:custGeom>
              <a:ln>
                <a:solidFill>
                  <a:srgbClr val="000090"/>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90"/>
                  </a:solidFill>
                </a:endParaRPr>
              </a:p>
            </p:txBody>
          </p:sp>
        </p:grpSp>
      </p:grpSp>
      <p:grpSp>
        <p:nvGrpSpPr>
          <p:cNvPr id="89" name="Group 88"/>
          <p:cNvGrpSpPr/>
          <p:nvPr/>
        </p:nvGrpSpPr>
        <p:grpSpPr>
          <a:xfrm>
            <a:off x="92353" y="4558231"/>
            <a:ext cx="8830401" cy="2146301"/>
            <a:chOff x="0" y="4584699"/>
            <a:chExt cx="8661400" cy="2146301"/>
          </a:xfrm>
        </p:grpSpPr>
        <p:sp>
          <p:nvSpPr>
            <p:cNvPr id="90" name="Rectangle 89"/>
            <p:cNvSpPr/>
            <p:nvPr/>
          </p:nvSpPr>
          <p:spPr>
            <a:xfrm>
              <a:off x="0" y="4584699"/>
              <a:ext cx="8661400" cy="2146301"/>
            </a:xfrm>
            <a:prstGeom prst="rect">
              <a:avLst/>
            </a:prstGeom>
            <a:solidFill>
              <a:srgbClr val="FFFFFF"/>
            </a:solidFill>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1" name="Group 90"/>
            <p:cNvGrpSpPr/>
            <p:nvPr/>
          </p:nvGrpSpPr>
          <p:grpSpPr>
            <a:xfrm>
              <a:off x="173214" y="4636787"/>
              <a:ext cx="8382300" cy="2044049"/>
              <a:chOff x="0" y="491067"/>
              <a:chExt cx="9144000" cy="3968636"/>
            </a:xfrm>
          </p:grpSpPr>
          <p:pic>
            <p:nvPicPr>
              <p:cNvPr id="92" name="Picture 91" descr="Profile_1pn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491067"/>
                <a:ext cx="9144000" cy="3285066"/>
              </a:xfrm>
              <a:prstGeom prst="rect">
                <a:avLst/>
              </a:prstGeom>
            </p:spPr>
          </p:pic>
          <p:sp>
            <p:nvSpPr>
              <p:cNvPr id="93" name="Freeform 92"/>
              <p:cNvSpPr/>
              <p:nvPr/>
            </p:nvSpPr>
            <p:spPr>
              <a:xfrm>
                <a:off x="2802467" y="1794933"/>
                <a:ext cx="1540933" cy="702734"/>
              </a:xfrm>
              <a:custGeom>
                <a:avLst/>
                <a:gdLst>
                  <a:gd name="connsiteX0" fmla="*/ 0 w 1540933"/>
                  <a:gd name="connsiteY0" fmla="*/ 93134 h 789716"/>
                  <a:gd name="connsiteX1" fmla="*/ 524933 w 1540933"/>
                  <a:gd name="connsiteY1" fmla="*/ 668867 h 789716"/>
                  <a:gd name="connsiteX2" fmla="*/ 956733 w 1540933"/>
                  <a:gd name="connsiteY2" fmla="*/ 778934 h 789716"/>
                  <a:gd name="connsiteX3" fmla="*/ 1346200 w 1540933"/>
                  <a:gd name="connsiteY3" fmla="*/ 499534 h 789716"/>
                  <a:gd name="connsiteX4" fmla="*/ 1540933 w 1540933"/>
                  <a:gd name="connsiteY4" fmla="*/ 0 h 78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33" h="789716">
                    <a:moveTo>
                      <a:pt x="0" y="93134"/>
                    </a:moveTo>
                    <a:cubicBezTo>
                      <a:pt x="182739" y="323850"/>
                      <a:pt x="365478" y="554567"/>
                      <a:pt x="524933" y="668867"/>
                    </a:cubicBezTo>
                    <a:cubicBezTo>
                      <a:pt x="684388" y="783167"/>
                      <a:pt x="819855" y="807156"/>
                      <a:pt x="956733" y="778934"/>
                    </a:cubicBezTo>
                    <a:cubicBezTo>
                      <a:pt x="1093611" y="750712"/>
                      <a:pt x="1248833" y="629356"/>
                      <a:pt x="1346200" y="499534"/>
                    </a:cubicBezTo>
                    <a:cubicBezTo>
                      <a:pt x="1443567" y="369712"/>
                      <a:pt x="1540933" y="0"/>
                      <a:pt x="1540933" y="0"/>
                    </a:cubicBezTo>
                  </a:path>
                </a:pathLst>
              </a:cu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2370667" y="1701800"/>
                <a:ext cx="2717800" cy="1224828"/>
              </a:xfrm>
              <a:custGeom>
                <a:avLst/>
                <a:gdLst>
                  <a:gd name="connsiteX0" fmla="*/ 0 w 2717800"/>
                  <a:gd name="connsiteY0" fmla="*/ 414867 h 1224828"/>
                  <a:gd name="connsiteX1" fmla="*/ 668866 w 2717800"/>
                  <a:gd name="connsiteY1" fmla="*/ 1041400 h 1224828"/>
                  <a:gd name="connsiteX2" fmla="*/ 1422400 w 2717800"/>
                  <a:gd name="connsiteY2" fmla="*/ 1219200 h 1224828"/>
                  <a:gd name="connsiteX3" fmla="*/ 2133600 w 2717800"/>
                  <a:gd name="connsiteY3" fmla="*/ 880533 h 1224828"/>
                  <a:gd name="connsiteX4" fmla="*/ 2717800 w 2717800"/>
                  <a:gd name="connsiteY4" fmla="*/ 0 h 122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1224828">
                    <a:moveTo>
                      <a:pt x="0" y="414867"/>
                    </a:moveTo>
                    <a:cubicBezTo>
                      <a:pt x="215899" y="661106"/>
                      <a:pt x="431799" y="907345"/>
                      <a:pt x="668866" y="1041400"/>
                    </a:cubicBezTo>
                    <a:cubicBezTo>
                      <a:pt x="905933" y="1175456"/>
                      <a:pt x="1178278" y="1246011"/>
                      <a:pt x="1422400" y="1219200"/>
                    </a:cubicBezTo>
                    <a:cubicBezTo>
                      <a:pt x="1666522" y="1192389"/>
                      <a:pt x="1917700" y="1083733"/>
                      <a:pt x="2133600" y="880533"/>
                    </a:cubicBezTo>
                    <a:cubicBezTo>
                      <a:pt x="2349500" y="677333"/>
                      <a:pt x="2717800" y="0"/>
                      <a:pt x="2717800" y="0"/>
                    </a:cubicBezTo>
                  </a:path>
                </a:pathLst>
              </a:cu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5" name="Straight Connector 94"/>
              <p:cNvCxnSpPr/>
              <p:nvPr/>
            </p:nvCxnSpPr>
            <p:spPr>
              <a:xfrm>
                <a:off x="6790267" y="2926629"/>
                <a:ext cx="428784" cy="84950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4293873" y="2614732"/>
                <a:ext cx="1498600" cy="623789"/>
              </a:xfrm>
              <a:prstGeom prst="rect">
                <a:avLst/>
              </a:prstGeom>
              <a:noFill/>
            </p:spPr>
            <p:txBody>
              <a:bodyPr wrap="square" rtlCol="0">
                <a:spAutoFit/>
              </a:bodyPr>
              <a:lstStyle/>
              <a:p>
                <a:r>
                  <a:rPr lang="en-US" sz="1600" dirty="0" err="1" smtClean="0">
                    <a:solidFill>
                      <a:srgbClr val="000090"/>
                    </a:solidFill>
                  </a:rPr>
                  <a:t>Otamitan</a:t>
                </a:r>
                <a:endParaRPr lang="en-US" sz="1600" dirty="0">
                  <a:solidFill>
                    <a:srgbClr val="000090"/>
                  </a:solidFill>
                </a:endParaRPr>
              </a:p>
            </p:txBody>
          </p:sp>
          <p:sp>
            <p:nvSpPr>
              <p:cNvPr id="97" name="Freeform 96"/>
              <p:cNvSpPr/>
              <p:nvPr/>
            </p:nvSpPr>
            <p:spPr>
              <a:xfrm>
                <a:off x="2040467" y="2497667"/>
                <a:ext cx="4470400" cy="1522913"/>
              </a:xfrm>
              <a:custGeom>
                <a:avLst/>
                <a:gdLst>
                  <a:gd name="connsiteX0" fmla="*/ 0 w 4106333"/>
                  <a:gd name="connsiteY0" fmla="*/ 0 h 1522913"/>
                  <a:gd name="connsiteX1" fmla="*/ 711200 w 4106333"/>
                  <a:gd name="connsiteY1" fmla="*/ 846667 h 1522913"/>
                  <a:gd name="connsiteX2" fmla="*/ 1989666 w 4106333"/>
                  <a:gd name="connsiteY2" fmla="*/ 1515534 h 1522913"/>
                  <a:gd name="connsiteX3" fmla="*/ 3098800 w 4106333"/>
                  <a:gd name="connsiteY3" fmla="*/ 1168400 h 1522913"/>
                  <a:gd name="connsiteX4" fmla="*/ 4106333 w 4106333"/>
                  <a:gd name="connsiteY4" fmla="*/ 618067 h 1522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333" h="1522913">
                    <a:moveTo>
                      <a:pt x="0" y="0"/>
                    </a:moveTo>
                    <a:cubicBezTo>
                      <a:pt x="189794" y="297039"/>
                      <a:pt x="379589" y="594078"/>
                      <a:pt x="711200" y="846667"/>
                    </a:cubicBezTo>
                    <a:cubicBezTo>
                      <a:pt x="1042811" y="1099256"/>
                      <a:pt x="1591733" y="1461912"/>
                      <a:pt x="1989666" y="1515534"/>
                    </a:cubicBezTo>
                    <a:cubicBezTo>
                      <a:pt x="2387599" y="1569156"/>
                      <a:pt x="2746022" y="1317978"/>
                      <a:pt x="3098800" y="1168400"/>
                    </a:cubicBezTo>
                    <a:cubicBezTo>
                      <a:pt x="3451578" y="1018822"/>
                      <a:pt x="4106333" y="618067"/>
                      <a:pt x="4106333" y="618067"/>
                    </a:cubicBezTo>
                  </a:path>
                </a:pathLst>
              </a:cu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TextBox 97"/>
              <p:cNvSpPr txBox="1"/>
              <p:nvPr/>
            </p:nvSpPr>
            <p:spPr>
              <a:xfrm>
                <a:off x="3293064" y="2320220"/>
                <a:ext cx="1498600" cy="623789"/>
              </a:xfrm>
              <a:prstGeom prst="rect">
                <a:avLst/>
              </a:prstGeom>
              <a:noFill/>
            </p:spPr>
            <p:txBody>
              <a:bodyPr wrap="square" rtlCol="0">
                <a:spAutoFit/>
              </a:bodyPr>
              <a:lstStyle/>
              <a:p>
                <a:r>
                  <a:rPr lang="en-US" sz="1600" dirty="0" err="1" smtClean="0">
                    <a:solidFill>
                      <a:srgbClr val="000090"/>
                    </a:solidFill>
                  </a:rPr>
                  <a:t>Warepan</a:t>
                </a:r>
                <a:endParaRPr lang="en-US" sz="1600" dirty="0">
                  <a:solidFill>
                    <a:srgbClr val="000090"/>
                  </a:solidFill>
                </a:endParaRPr>
              </a:p>
            </p:txBody>
          </p:sp>
          <p:sp>
            <p:nvSpPr>
              <p:cNvPr id="99" name="TextBox 98"/>
              <p:cNvSpPr txBox="1"/>
              <p:nvPr/>
            </p:nvSpPr>
            <p:spPr>
              <a:xfrm>
                <a:off x="3077633" y="1873877"/>
                <a:ext cx="1498600" cy="623789"/>
              </a:xfrm>
              <a:prstGeom prst="rect">
                <a:avLst/>
              </a:prstGeom>
              <a:noFill/>
            </p:spPr>
            <p:txBody>
              <a:bodyPr wrap="square" rtlCol="0">
                <a:spAutoFit/>
              </a:bodyPr>
              <a:lstStyle/>
              <a:p>
                <a:r>
                  <a:rPr lang="en-US" sz="1600" dirty="0" err="1" smtClean="0">
                    <a:solidFill>
                      <a:srgbClr val="000090"/>
                    </a:solidFill>
                  </a:rPr>
                  <a:t>Otapirian</a:t>
                </a:r>
                <a:endParaRPr lang="en-US" sz="1600" dirty="0">
                  <a:solidFill>
                    <a:srgbClr val="000090"/>
                  </a:solidFill>
                </a:endParaRPr>
              </a:p>
            </p:txBody>
          </p:sp>
          <p:sp>
            <p:nvSpPr>
              <p:cNvPr id="100" name="TextBox 99"/>
              <p:cNvSpPr txBox="1"/>
              <p:nvPr/>
            </p:nvSpPr>
            <p:spPr>
              <a:xfrm>
                <a:off x="7213606" y="3651249"/>
                <a:ext cx="1049867" cy="369331"/>
              </a:xfrm>
              <a:prstGeom prst="rect">
                <a:avLst/>
              </a:prstGeom>
              <a:noFill/>
            </p:spPr>
            <p:txBody>
              <a:bodyPr wrap="square" rtlCol="0">
                <a:spAutoFit/>
              </a:bodyPr>
              <a:lstStyle/>
              <a:p>
                <a:r>
                  <a:rPr lang="en-US" dirty="0" smtClean="0">
                    <a:solidFill>
                      <a:srgbClr val="008000"/>
                    </a:solidFill>
                  </a:rPr>
                  <a:t>88Fault</a:t>
                </a:r>
                <a:endParaRPr lang="en-US" dirty="0">
                  <a:solidFill>
                    <a:srgbClr val="008000"/>
                  </a:solidFill>
                </a:endParaRPr>
              </a:p>
            </p:txBody>
          </p:sp>
          <p:sp>
            <p:nvSpPr>
              <p:cNvPr id="101" name="TextBox 100"/>
              <p:cNvSpPr txBox="1"/>
              <p:nvPr/>
            </p:nvSpPr>
            <p:spPr>
              <a:xfrm>
                <a:off x="4639733" y="3835914"/>
                <a:ext cx="1659467" cy="623789"/>
              </a:xfrm>
              <a:prstGeom prst="rect">
                <a:avLst/>
              </a:prstGeom>
              <a:noFill/>
            </p:spPr>
            <p:txBody>
              <a:bodyPr wrap="square" rtlCol="0">
                <a:spAutoFit/>
              </a:bodyPr>
              <a:lstStyle/>
              <a:p>
                <a:pPr algn="ctr"/>
                <a:r>
                  <a:rPr lang="en-US" sz="1600" dirty="0" err="1" smtClean="0">
                    <a:solidFill>
                      <a:srgbClr val="000090"/>
                    </a:solidFill>
                  </a:rPr>
                  <a:t>Oretian</a:t>
                </a:r>
                <a:r>
                  <a:rPr lang="en-US" sz="1600" dirty="0" smtClean="0">
                    <a:solidFill>
                      <a:srgbClr val="000090"/>
                    </a:solidFill>
                  </a:rPr>
                  <a:t>?</a:t>
                </a:r>
                <a:endParaRPr lang="en-US" sz="1600" dirty="0">
                  <a:solidFill>
                    <a:srgbClr val="000090"/>
                  </a:solidFill>
                </a:endParaRPr>
              </a:p>
            </p:txBody>
          </p:sp>
          <p:sp>
            <p:nvSpPr>
              <p:cNvPr id="102" name="TextBox 101"/>
              <p:cNvSpPr txBox="1"/>
              <p:nvPr/>
            </p:nvSpPr>
            <p:spPr>
              <a:xfrm>
                <a:off x="7738539" y="2345267"/>
                <a:ext cx="956734" cy="623789"/>
              </a:xfrm>
              <a:prstGeom prst="rect">
                <a:avLst/>
              </a:prstGeom>
              <a:noFill/>
            </p:spPr>
            <p:txBody>
              <a:bodyPr wrap="square" rtlCol="0">
                <a:spAutoFit/>
              </a:bodyPr>
              <a:lstStyle/>
              <a:p>
                <a:r>
                  <a:rPr lang="en-US" sz="1600" dirty="0" smtClean="0">
                    <a:solidFill>
                      <a:srgbClr val="000090"/>
                    </a:solidFill>
                  </a:rPr>
                  <a:t>Permian</a:t>
                </a:r>
                <a:endParaRPr lang="en-US" sz="1600" dirty="0">
                  <a:solidFill>
                    <a:srgbClr val="000090"/>
                  </a:solidFill>
                </a:endParaRPr>
              </a:p>
            </p:txBody>
          </p:sp>
        </p:grpSp>
      </p:grpSp>
    </p:spTree>
    <p:extLst>
      <p:ext uri="{BB962C8B-B14F-4D97-AF65-F5344CB8AC3E}">
        <p14:creationId xmlns:p14="http://schemas.microsoft.com/office/powerpoint/2010/main" val="1207011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0"/>
                                        </p:tgtEl>
                                        <p:attrNameLst>
                                          <p:attrName>style.opacity</p:attrName>
                                        </p:attrNameLst>
                                      </p:cBhvr>
                                      <p:to>
                                        <p:strVal val="0.5"/>
                                      </p:to>
                                    </p:set>
                                    <p:animEffect filter="image" prLst="opacity: 0.5">
                                      <p:cBhvr rctx="IE">
                                        <p:cTn id="7" dur="indefinite"/>
                                        <p:tgtEl>
                                          <p:spTgt spid="40"/>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dissolv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dissolve">
                                      <p:cBhvr>
                                        <p:cTn id="2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Conclusions</a:t>
            </a:r>
            <a:endParaRPr lang="en-US" sz="3600" b="1" dirty="0"/>
          </a:p>
        </p:txBody>
      </p:sp>
      <p:sp>
        <p:nvSpPr>
          <p:cNvPr id="3" name="Content Placeholder 2"/>
          <p:cNvSpPr>
            <a:spLocks noGrp="1"/>
          </p:cNvSpPr>
          <p:nvPr>
            <p:ph idx="1"/>
          </p:nvPr>
        </p:nvSpPr>
        <p:spPr/>
        <p:txBody>
          <a:bodyPr/>
          <a:lstStyle/>
          <a:p>
            <a:pPr marL="0" indent="0">
              <a:buNone/>
            </a:pPr>
            <a:r>
              <a:rPr lang="en-US" dirty="0" smtClean="0"/>
              <a:t>As a result of careful study, using different techniques, the history of the rocks at </a:t>
            </a:r>
            <a:r>
              <a:rPr lang="en-US" dirty="0" err="1" smtClean="0"/>
              <a:t>Highfield</a:t>
            </a:r>
            <a:r>
              <a:rPr lang="en-US" dirty="0" smtClean="0"/>
              <a:t> are gradually becoming clear. </a:t>
            </a:r>
          </a:p>
          <a:p>
            <a:pPr marL="0" indent="0">
              <a:buNone/>
            </a:pPr>
            <a:r>
              <a:rPr lang="en-US" dirty="0" smtClean="0"/>
              <a:t>But there are many questions that still need to be solved, and much more work that needs to be done.</a:t>
            </a:r>
          </a:p>
          <a:p>
            <a:pPr marL="0" indent="0">
              <a:buNone/>
            </a:pPr>
            <a:endParaRPr lang="en-US" dirty="0"/>
          </a:p>
        </p:txBody>
      </p:sp>
    </p:spTree>
    <p:extLst>
      <p:ext uri="{BB962C8B-B14F-4D97-AF65-F5344CB8AC3E}">
        <p14:creationId xmlns:p14="http://schemas.microsoft.com/office/powerpoint/2010/main" val="32481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Introduction</a:t>
            </a:r>
            <a:endParaRPr lang="en-US" sz="3600" b="1" dirty="0"/>
          </a:p>
        </p:txBody>
      </p:sp>
      <p:sp>
        <p:nvSpPr>
          <p:cNvPr id="3" name="Content Placeholder 2"/>
          <p:cNvSpPr>
            <a:spLocks noGrp="1"/>
          </p:cNvSpPr>
          <p:nvPr>
            <p:ph idx="1"/>
          </p:nvPr>
        </p:nvSpPr>
        <p:spPr>
          <a:xfrm>
            <a:off x="457200" y="1143000"/>
            <a:ext cx="8229600" cy="5435600"/>
          </a:xfrm>
        </p:spPr>
        <p:txBody>
          <a:bodyPr>
            <a:normAutofit fontScale="85000" lnSpcReduction="20000"/>
          </a:bodyPr>
          <a:lstStyle/>
          <a:p>
            <a:pPr marL="0" indent="0">
              <a:buNone/>
            </a:pPr>
            <a:r>
              <a:rPr lang="en-US" sz="4600" dirty="0" smtClean="0"/>
              <a:t>Aims and objectives:</a:t>
            </a:r>
          </a:p>
          <a:p>
            <a:pPr marL="990600" indent="-457200">
              <a:lnSpc>
                <a:spcPts val="2800"/>
              </a:lnSpc>
              <a:spcBef>
                <a:spcPts val="800"/>
              </a:spcBef>
              <a:buClr>
                <a:srgbClr val="B5332E"/>
              </a:buClr>
              <a:buFont typeface="Wingdings" charset="2"/>
              <a:buChar char="Ø"/>
            </a:pPr>
            <a:r>
              <a:rPr lang="en-US" dirty="0" smtClean="0"/>
              <a:t>To map and reinterpret the Triassic geology of the </a:t>
            </a:r>
            <a:r>
              <a:rPr lang="en-US" dirty="0" err="1" smtClean="0"/>
              <a:t>Highfield</a:t>
            </a:r>
            <a:r>
              <a:rPr lang="en-US" dirty="0" smtClean="0"/>
              <a:t> Farm area</a:t>
            </a:r>
          </a:p>
          <a:p>
            <a:pPr marL="533400" indent="0">
              <a:lnSpc>
                <a:spcPts val="3600"/>
              </a:lnSpc>
              <a:spcBef>
                <a:spcPts val="1000"/>
              </a:spcBef>
              <a:buClr>
                <a:srgbClr val="B5332E"/>
              </a:buClr>
              <a:buNone/>
            </a:pPr>
            <a:endParaRPr lang="en-US" dirty="0" smtClean="0"/>
          </a:p>
          <a:p>
            <a:pPr marL="0" indent="0">
              <a:buClr>
                <a:srgbClr val="B5332E"/>
              </a:buClr>
              <a:buNone/>
            </a:pPr>
            <a:r>
              <a:rPr lang="en-US" sz="4600" dirty="0" smtClean="0"/>
              <a:t>Methods:</a:t>
            </a:r>
          </a:p>
          <a:p>
            <a:pPr marL="990600" indent="-457200">
              <a:lnSpc>
                <a:spcPct val="120000"/>
              </a:lnSpc>
              <a:spcBef>
                <a:spcPts val="800"/>
              </a:spcBef>
              <a:buClr>
                <a:srgbClr val="B5332E"/>
              </a:buClr>
              <a:buFont typeface="Wingdings" charset="2"/>
              <a:buChar char="Ø"/>
            </a:pPr>
            <a:r>
              <a:rPr lang="en-US" dirty="0" smtClean="0"/>
              <a:t>Field survey and mapping of rock strata using standard mapping techniques</a:t>
            </a:r>
          </a:p>
          <a:p>
            <a:pPr marL="990600" indent="-457200">
              <a:lnSpc>
                <a:spcPct val="120000"/>
              </a:lnSpc>
              <a:spcBef>
                <a:spcPts val="800"/>
              </a:spcBef>
              <a:buClr>
                <a:srgbClr val="B5332E"/>
              </a:buClr>
              <a:buFont typeface="Wingdings" charset="2"/>
              <a:buChar char="Ø"/>
            </a:pPr>
            <a:r>
              <a:rPr lang="en-US" dirty="0" smtClean="0"/>
              <a:t>Identification and tracing of </a:t>
            </a:r>
            <a:r>
              <a:rPr lang="en-US" dirty="0" err="1" smtClean="0"/>
              <a:t>faultlines</a:t>
            </a:r>
            <a:endParaRPr lang="en-US" dirty="0" smtClean="0"/>
          </a:p>
          <a:p>
            <a:pPr marL="990600" indent="-457200">
              <a:lnSpc>
                <a:spcPct val="120000"/>
              </a:lnSpc>
              <a:spcBef>
                <a:spcPts val="800"/>
              </a:spcBef>
              <a:buClr>
                <a:srgbClr val="B5332E"/>
              </a:buClr>
              <a:buFont typeface="Wingdings" charset="2"/>
              <a:buChar char="Ø"/>
            </a:pPr>
            <a:r>
              <a:rPr lang="en-US" dirty="0" smtClean="0"/>
              <a:t>Systematic collection and recording of fossils</a:t>
            </a:r>
          </a:p>
          <a:p>
            <a:pPr marL="990600" indent="-457200">
              <a:lnSpc>
                <a:spcPct val="120000"/>
              </a:lnSpc>
              <a:spcBef>
                <a:spcPts val="800"/>
              </a:spcBef>
              <a:buClr>
                <a:srgbClr val="B5332E"/>
              </a:buClr>
              <a:buFont typeface="Wingdings" charset="2"/>
              <a:buChar char="Ø"/>
            </a:pPr>
            <a:r>
              <a:rPr lang="en-US" dirty="0" smtClean="0"/>
              <a:t>Use of GPS and GIS techniques to </a:t>
            </a:r>
            <a:r>
              <a:rPr lang="en-US" dirty="0" err="1" smtClean="0"/>
              <a:t>geolocate</a:t>
            </a:r>
            <a:r>
              <a:rPr lang="en-US" dirty="0" smtClean="0"/>
              <a:t> and map the data</a:t>
            </a:r>
            <a:endParaRPr lang="en-US" dirty="0"/>
          </a:p>
          <a:p>
            <a:pPr marL="533400" indent="0">
              <a:lnSpc>
                <a:spcPct val="120000"/>
              </a:lnSpc>
              <a:spcBef>
                <a:spcPts val="800"/>
              </a:spcBef>
              <a:buClr>
                <a:srgbClr val="B5332E"/>
              </a:buClr>
              <a:buNone/>
            </a:pPr>
            <a:endParaRPr lang="en-US" dirty="0" smtClean="0"/>
          </a:p>
        </p:txBody>
      </p:sp>
    </p:spTree>
    <p:extLst>
      <p:ext uri="{BB962C8B-B14F-4D97-AF65-F5344CB8AC3E}">
        <p14:creationId xmlns:p14="http://schemas.microsoft.com/office/powerpoint/2010/main" val="317890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2"/>
            <a:ext cx="8229600" cy="1143000"/>
          </a:xfrm>
        </p:spPr>
        <p:txBody>
          <a:bodyPr>
            <a:normAutofit/>
          </a:bodyPr>
          <a:lstStyle/>
          <a:p>
            <a:r>
              <a:rPr lang="en-US" sz="3600" b="1" dirty="0" err="1" smtClean="0"/>
              <a:t>Highfield</a:t>
            </a:r>
            <a:r>
              <a:rPr lang="en-US" sz="3600" b="1" dirty="0" smtClean="0"/>
              <a:t> Farm</a:t>
            </a:r>
            <a:endParaRPr lang="en-US" sz="3600" b="1" dirty="0"/>
          </a:p>
        </p:txBody>
      </p:sp>
      <p:grpSp>
        <p:nvGrpSpPr>
          <p:cNvPr id="6" name="Group 5"/>
          <p:cNvGrpSpPr/>
          <p:nvPr/>
        </p:nvGrpSpPr>
        <p:grpSpPr>
          <a:xfrm>
            <a:off x="241934" y="1145042"/>
            <a:ext cx="7595109" cy="5588468"/>
            <a:chOff x="241934" y="1145042"/>
            <a:chExt cx="7595109" cy="5588468"/>
          </a:xfrm>
        </p:grpSpPr>
        <p:grpSp>
          <p:nvGrpSpPr>
            <p:cNvPr id="3" name="Group 2"/>
            <p:cNvGrpSpPr>
              <a:grpSpLocks noChangeAspect="1"/>
            </p:cNvGrpSpPr>
            <p:nvPr/>
          </p:nvGrpSpPr>
          <p:grpSpPr>
            <a:xfrm>
              <a:off x="1167193" y="1145042"/>
              <a:ext cx="6669850" cy="5588468"/>
              <a:chOff x="1167196" y="1256462"/>
              <a:chExt cx="6454695" cy="5408195"/>
            </a:xfrm>
          </p:grpSpPr>
          <p:pic>
            <p:nvPicPr>
              <p:cNvPr id="5" name="Picture 4" descr="Highfield_WAMS_south_2193.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893" y="3229408"/>
                <a:ext cx="6184998" cy="3435249"/>
              </a:xfrm>
              <a:prstGeom prst="rect">
                <a:avLst/>
              </a:prstGeom>
            </p:spPr>
          </p:pic>
          <p:pic>
            <p:nvPicPr>
              <p:cNvPr id="4" name="Picture 3" descr="Highfield_WAMS_north_2193.tif"/>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1167196" y="1256462"/>
                <a:ext cx="6184998" cy="3405600"/>
              </a:xfrm>
              <a:prstGeom prst="rect">
                <a:avLst/>
              </a:prstGeom>
            </p:spPr>
          </p:pic>
        </p:grpSp>
        <p:grpSp>
          <p:nvGrpSpPr>
            <p:cNvPr id="10" name="Group 9"/>
            <p:cNvGrpSpPr/>
            <p:nvPr/>
          </p:nvGrpSpPr>
          <p:grpSpPr>
            <a:xfrm>
              <a:off x="241934" y="4436286"/>
              <a:ext cx="2309559" cy="2028013"/>
              <a:chOff x="241934" y="4436286"/>
              <a:chExt cx="2309559" cy="2028013"/>
            </a:xfrm>
          </p:grpSpPr>
          <p:pic>
            <p:nvPicPr>
              <p:cNvPr id="8" name="Picture 7" descr="Wakefield.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934" y="4436286"/>
                <a:ext cx="2309559" cy="2028013"/>
              </a:xfrm>
              <a:prstGeom prst="rect">
                <a:avLst/>
              </a:prstGeom>
              <a:ln>
                <a:solidFill>
                  <a:srgbClr val="000000"/>
                </a:solidFill>
              </a:ln>
            </p:spPr>
          </p:pic>
          <p:sp>
            <p:nvSpPr>
              <p:cNvPr id="9" name="Rectangle 8"/>
              <p:cNvSpPr/>
              <p:nvPr/>
            </p:nvSpPr>
            <p:spPr>
              <a:xfrm>
                <a:off x="1079500" y="6000750"/>
                <a:ext cx="228600" cy="234950"/>
              </a:xfrm>
              <a:prstGeom prst="rect">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p:cNvGrpSpPr/>
            <p:nvPr/>
          </p:nvGrpSpPr>
          <p:grpSpPr>
            <a:xfrm>
              <a:off x="2734733" y="1557867"/>
              <a:ext cx="3716867" cy="3589866"/>
              <a:chOff x="2734733" y="1557867"/>
              <a:chExt cx="3716867" cy="3589866"/>
            </a:xfrm>
          </p:grpSpPr>
          <p:sp>
            <p:nvSpPr>
              <p:cNvPr id="7" name="Freeform 6"/>
              <p:cNvSpPr/>
              <p:nvPr/>
            </p:nvSpPr>
            <p:spPr>
              <a:xfrm>
                <a:off x="2734733" y="1557867"/>
                <a:ext cx="3716867" cy="3589866"/>
              </a:xfrm>
              <a:custGeom>
                <a:avLst/>
                <a:gdLst>
                  <a:gd name="connsiteX0" fmla="*/ 0 w 3716867"/>
                  <a:gd name="connsiteY0" fmla="*/ 2429933 h 3589866"/>
                  <a:gd name="connsiteX1" fmla="*/ 914400 w 3716867"/>
                  <a:gd name="connsiteY1" fmla="*/ 2937933 h 3589866"/>
                  <a:gd name="connsiteX2" fmla="*/ 863600 w 3716867"/>
                  <a:gd name="connsiteY2" fmla="*/ 3098800 h 3589866"/>
                  <a:gd name="connsiteX3" fmla="*/ 1303867 w 3716867"/>
                  <a:gd name="connsiteY3" fmla="*/ 3217333 h 3589866"/>
                  <a:gd name="connsiteX4" fmla="*/ 1380067 w 3716867"/>
                  <a:gd name="connsiteY4" fmla="*/ 3098800 h 3589866"/>
                  <a:gd name="connsiteX5" fmla="*/ 1955800 w 3716867"/>
                  <a:gd name="connsiteY5" fmla="*/ 3005666 h 3589866"/>
                  <a:gd name="connsiteX6" fmla="*/ 1981200 w 3716867"/>
                  <a:gd name="connsiteY6" fmla="*/ 3259666 h 3589866"/>
                  <a:gd name="connsiteX7" fmla="*/ 2311400 w 3716867"/>
                  <a:gd name="connsiteY7" fmla="*/ 3429000 h 3589866"/>
                  <a:gd name="connsiteX8" fmla="*/ 2590800 w 3716867"/>
                  <a:gd name="connsiteY8" fmla="*/ 3327400 h 3589866"/>
                  <a:gd name="connsiteX9" fmla="*/ 3107267 w 3716867"/>
                  <a:gd name="connsiteY9" fmla="*/ 3589866 h 3589866"/>
                  <a:gd name="connsiteX10" fmla="*/ 3589867 w 3716867"/>
                  <a:gd name="connsiteY10" fmla="*/ 3081866 h 3589866"/>
                  <a:gd name="connsiteX11" fmla="*/ 3716867 w 3716867"/>
                  <a:gd name="connsiteY11" fmla="*/ 2260600 h 3589866"/>
                  <a:gd name="connsiteX12" fmla="*/ 3699934 w 3716867"/>
                  <a:gd name="connsiteY12" fmla="*/ 1684866 h 3589866"/>
                  <a:gd name="connsiteX13" fmla="*/ 3158067 w 3716867"/>
                  <a:gd name="connsiteY13" fmla="*/ 1219200 h 3589866"/>
                  <a:gd name="connsiteX14" fmla="*/ 2870200 w 3716867"/>
                  <a:gd name="connsiteY14" fmla="*/ 1016000 h 3589866"/>
                  <a:gd name="connsiteX15" fmla="*/ 2607734 w 3716867"/>
                  <a:gd name="connsiteY15" fmla="*/ 770466 h 3589866"/>
                  <a:gd name="connsiteX16" fmla="*/ 2252134 w 3716867"/>
                  <a:gd name="connsiteY16" fmla="*/ 719666 h 3589866"/>
                  <a:gd name="connsiteX17" fmla="*/ 2192867 w 3716867"/>
                  <a:gd name="connsiteY17" fmla="*/ 524933 h 3589866"/>
                  <a:gd name="connsiteX18" fmla="*/ 1989667 w 3716867"/>
                  <a:gd name="connsiteY18" fmla="*/ 499533 h 3589866"/>
                  <a:gd name="connsiteX19" fmla="*/ 1854200 w 3716867"/>
                  <a:gd name="connsiteY19" fmla="*/ 499533 h 3589866"/>
                  <a:gd name="connsiteX20" fmla="*/ 1761067 w 3716867"/>
                  <a:gd name="connsiteY20" fmla="*/ 0 h 3589866"/>
                  <a:gd name="connsiteX21" fmla="*/ 1210734 w 3716867"/>
                  <a:gd name="connsiteY21" fmla="*/ 381000 h 3589866"/>
                  <a:gd name="connsiteX22" fmla="*/ 829734 w 3716867"/>
                  <a:gd name="connsiteY22" fmla="*/ 1312333 h 3589866"/>
                  <a:gd name="connsiteX23" fmla="*/ 423334 w 3716867"/>
                  <a:gd name="connsiteY23" fmla="*/ 1667933 h 3589866"/>
                  <a:gd name="connsiteX24" fmla="*/ 0 w 3716867"/>
                  <a:gd name="connsiteY24" fmla="*/ 2429933 h 358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16867" h="3589866">
                    <a:moveTo>
                      <a:pt x="0" y="2429933"/>
                    </a:moveTo>
                    <a:lnTo>
                      <a:pt x="914400" y="2937933"/>
                    </a:lnTo>
                    <a:lnTo>
                      <a:pt x="863600" y="3098800"/>
                    </a:lnTo>
                    <a:lnTo>
                      <a:pt x="1303867" y="3217333"/>
                    </a:lnTo>
                    <a:lnTo>
                      <a:pt x="1380067" y="3098800"/>
                    </a:lnTo>
                    <a:lnTo>
                      <a:pt x="1955800" y="3005666"/>
                    </a:lnTo>
                    <a:lnTo>
                      <a:pt x="1981200" y="3259666"/>
                    </a:lnTo>
                    <a:lnTo>
                      <a:pt x="2311400" y="3429000"/>
                    </a:lnTo>
                    <a:lnTo>
                      <a:pt x="2590800" y="3327400"/>
                    </a:lnTo>
                    <a:lnTo>
                      <a:pt x="3107267" y="3589866"/>
                    </a:lnTo>
                    <a:lnTo>
                      <a:pt x="3589867" y="3081866"/>
                    </a:lnTo>
                    <a:lnTo>
                      <a:pt x="3716867" y="2260600"/>
                    </a:lnTo>
                    <a:lnTo>
                      <a:pt x="3699934" y="1684866"/>
                    </a:lnTo>
                    <a:lnTo>
                      <a:pt x="3158067" y="1219200"/>
                    </a:lnTo>
                    <a:lnTo>
                      <a:pt x="2870200" y="1016000"/>
                    </a:lnTo>
                    <a:lnTo>
                      <a:pt x="2607734" y="770466"/>
                    </a:lnTo>
                    <a:lnTo>
                      <a:pt x="2252134" y="719666"/>
                    </a:lnTo>
                    <a:lnTo>
                      <a:pt x="2192867" y="524933"/>
                    </a:lnTo>
                    <a:lnTo>
                      <a:pt x="1989667" y="499533"/>
                    </a:lnTo>
                    <a:lnTo>
                      <a:pt x="1854200" y="499533"/>
                    </a:lnTo>
                    <a:lnTo>
                      <a:pt x="1761067" y="0"/>
                    </a:lnTo>
                    <a:lnTo>
                      <a:pt x="1210734" y="381000"/>
                    </a:lnTo>
                    <a:lnTo>
                      <a:pt x="829734" y="1312333"/>
                    </a:lnTo>
                    <a:lnTo>
                      <a:pt x="423334" y="1667933"/>
                    </a:lnTo>
                    <a:lnTo>
                      <a:pt x="0" y="2429933"/>
                    </a:lnTo>
                    <a:close/>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0000"/>
                    </a:solidFill>
                  </a:ln>
                </a:endParaRPr>
              </a:p>
            </p:txBody>
          </p:sp>
          <p:sp>
            <p:nvSpPr>
              <p:cNvPr id="11" name="TextBox 10"/>
              <p:cNvSpPr txBox="1"/>
              <p:nvPr/>
            </p:nvSpPr>
            <p:spPr>
              <a:xfrm>
                <a:off x="4411132" y="3974621"/>
                <a:ext cx="651935" cy="461665"/>
              </a:xfrm>
              <a:prstGeom prst="rect">
                <a:avLst/>
              </a:prstGeom>
              <a:noFill/>
            </p:spPr>
            <p:txBody>
              <a:bodyPr wrap="square" rtlCol="0">
                <a:spAutoFit/>
              </a:bodyPr>
              <a:lstStyle/>
              <a:p>
                <a:pPr algn="ctr"/>
                <a:r>
                  <a:rPr lang="en-US" sz="1200" b="1" dirty="0" smtClean="0">
                    <a:solidFill>
                      <a:srgbClr val="FFFF00"/>
                    </a:solidFill>
                  </a:rPr>
                  <a:t>88 Stream</a:t>
                </a:r>
                <a:endParaRPr lang="en-US" sz="1200" b="1" dirty="0">
                  <a:solidFill>
                    <a:srgbClr val="FFFF00"/>
                  </a:solidFill>
                </a:endParaRPr>
              </a:p>
            </p:txBody>
          </p:sp>
          <p:sp>
            <p:nvSpPr>
              <p:cNvPr id="12" name="TextBox 11"/>
              <p:cNvSpPr txBox="1"/>
              <p:nvPr/>
            </p:nvSpPr>
            <p:spPr>
              <a:xfrm>
                <a:off x="5249333" y="4241800"/>
                <a:ext cx="609600" cy="461665"/>
              </a:xfrm>
              <a:prstGeom prst="rect">
                <a:avLst/>
              </a:prstGeom>
              <a:noFill/>
            </p:spPr>
            <p:txBody>
              <a:bodyPr wrap="square" rtlCol="0">
                <a:spAutoFit/>
              </a:bodyPr>
              <a:lstStyle/>
              <a:p>
                <a:pPr algn="ctr"/>
                <a:r>
                  <a:rPr lang="en-US" sz="1200" b="1" dirty="0" smtClean="0">
                    <a:solidFill>
                      <a:srgbClr val="FFFF00"/>
                    </a:solidFill>
                  </a:rPr>
                  <a:t>Gully C</a:t>
                </a:r>
              </a:p>
            </p:txBody>
          </p:sp>
          <p:sp>
            <p:nvSpPr>
              <p:cNvPr id="27" name="TextBox 26"/>
              <p:cNvSpPr txBox="1"/>
              <p:nvPr/>
            </p:nvSpPr>
            <p:spPr>
              <a:xfrm>
                <a:off x="5621867" y="3699933"/>
                <a:ext cx="668866" cy="276999"/>
              </a:xfrm>
              <a:prstGeom prst="rect">
                <a:avLst/>
              </a:prstGeom>
              <a:noFill/>
            </p:spPr>
            <p:txBody>
              <a:bodyPr wrap="square" rtlCol="0">
                <a:spAutoFit/>
              </a:bodyPr>
              <a:lstStyle/>
              <a:p>
                <a:pPr algn="ctr"/>
                <a:r>
                  <a:rPr lang="en-US" sz="1200" b="1" dirty="0" smtClean="0">
                    <a:solidFill>
                      <a:srgbClr val="FFFF00"/>
                    </a:solidFill>
                  </a:rPr>
                  <a:t>Gully B</a:t>
                </a:r>
              </a:p>
            </p:txBody>
          </p:sp>
          <p:sp>
            <p:nvSpPr>
              <p:cNvPr id="28" name="TextBox 27"/>
              <p:cNvSpPr txBox="1"/>
              <p:nvPr/>
            </p:nvSpPr>
            <p:spPr>
              <a:xfrm>
                <a:off x="5452533" y="2853267"/>
                <a:ext cx="584200" cy="461665"/>
              </a:xfrm>
              <a:prstGeom prst="rect">
                <a:avLst/>
              </a:prstGeom>
              <a:noFill/>
            </p:spPr>
            <p:txBody>
              <a:bodyPr wrap="square" rtlCol="0">
                <a:spAutoFit/>
              </a:bodyPr>
              <a:lstStyle/>
              <a:p>
                <a:pPr algn="ctr"/>
                <a:r>
                  <a:rPr lang="en-US" sz="1200" b="1" dirty="0" smtClean="0">
                    <a:solidFill>
                      <a:srgbClr val="FFFF00"/>
                    </a:solidFill>
                  </a:rPr>
                  <a:t>Gully A</a:t>
                </a:r>
              </a:p>
            </p:txBody>
          </p:sp>
          <p:sp>
            <p:nvSpPr>
              <p:cNvPr id="29" name="TextBox 28"/>
              <p:cNvSpPr txBox="1"/>
              <p:nvPr/>
            </p:nvSpPr>
            <p:spPr>
              <a:xfrm>
                <a:off x="3649133" y="4089400"/>
                <a:ext cx="541867" cy="461665"/>
              </a:xfrm>
              <a:prstGeom prst="rect">
                <a:avLst/>
              </a:prstGeom>
              <a:noFill/>
            </p:spPr>
            <p:txBody>
              <a:bodyPr wrap="square" rtlCol="0">
                <a:spAutoFit/>
              </a:bodyPr>
              <a:lstStyle/>
              <a:p>
                <a:pPr algn="ctr"/>
                <a:r>
                  <a:rPr lang="en-US" sz="1200" b="1" dirty="0" smtClean="0">
                    <a:solidFill>
                      <a:srgbClr val="FFFF00"/>
                    </a:solidFill>
                  </a:rPr>
                  <a:t>Ram Gully</a:t>
                </a:r>
              </a:p>
            </p:txBody>
          </p:sp>
        </p:grpSp>
      </p:grpSp>
    </p:spTree>
    <p:extLst>
      <p:ext uri="{BB962C8B-B14F-4D97-AF65-F5344CB8AC3E}">
        <p14:creationId xmlns:p14="http://schemas.microsoft.com/office/powerpoint/2010/main" val="18383994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b="1" dirty="0" err="1" smtClean="0"/>
              <a:t>Highfield</a:t>
            </a:r>
            <a:r>
              <a:rPr lang="en-US" sz="3600" b="1" dirty="0" smtClean="0"/>
              <a:t> Farm: </a:t>
            </a:r>
            <a:br>
              <a:rPr lang="en-US" sz="3600" b="1" dirty="0" smtClean="0"/>
            </a:br>
            <a:r>
              <a:rPr lang="en-US" sz="3600" b="1" dirty="0" smtClean="0"/>
              <a:t>a view of gullies B and C</a:t>
            </a:r>
            <a:endParaRPr lang="en-US" sz="3600" b="1" dirty="0"/>
          </a:p>
        </p:txBody>
      </p:sp>
      <p:pic>
        <p:nvPicPr>
          <p:cNvPr id="4" name="Picture 3" descr="A View of the Gulli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900" y="1200150"/>
            <a:ext cx="7340600" cy="5505450"/>
          </a:xfrm>
          <a:prstGeom prst="rect">
            <a:avLst/>
          </a:prstGeom>
        </p:spPr>
      </p:pic>
    </p:spTree>
    <p:extLst>
      <p:ext uri="{BB962C8B-B14F-4D97-AF65-F5344CB8AC3E}">
        <p14:creationId xmlns:p14="http://schemas.microsoft.com/office/powerpoint/2010/main" val="424208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normAutofit/>
          </a:bodyPr>
          <a:lstStyle/>
          <a:p>
            <a:r>
              <a:rPr lang="en-US" sz="3600" b="1" dirty="0" smtClean="0"/>
              <a:t>Scree slope, </a:t>
            </a:r>
            <a:r>
              <a:rPr lang="en-US" sz="3600" b="1" dirty="0" err="1" smtClean="0"/>
              <a:t>Highfield</a:t>
            </a:r>
            <a:r>
              <a:rPr lang="en-US" sz="3600" b="1" dirty="0" smtClean="0"/>
              <a:t> Farm, Gully A</a:t>
            </a:r>
            <a:endParaRPr lang="en-US" sz="3600" b="1" dirty="0"/>
          </a:p>
        </p:txBody>
      </p:sp>
      <p:pic>
        <p:nvPicPr>
          <p:cNvPr id="4" name="Picture 3" descr="IMG_23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965200"/>
            <a:ext cx="7687733" cy="5765800"/>
          </a:xfrm>
          <a:prstGeom prst="rect">
            <a:avLst/>
          </a:prstGeom>
        </p:spPr>
      </p:pic>
    </p:spTree>
    <p:extLst>
      <p:ext uri="{BB962C8B-B14F-4D97-AF65-F5344CB8AC3E}">
        <p14:creationId xmlns:p14="http://schemas.microsoft.com/office/powerpoint/2010/main" val="21651760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Previous studies</a:t>
            </a:r>
            <a:endParaRPr lang="en-US" sz="3600" b="1" dirty="0"/>
          </a:p>
        </p:txBody>
      </p:sp>
      <p:grpSp>
        <p:nvGrpSpPr>
          <p:cNvPr id="6" name="Group 5"/>
          <p:cNvGrpSpPr/>
          <p:nvPr/>
        </p:nvGrpSpPr>
        <p:grpSpPr>
          <a:xfrm>
            <a:off x="1183054" y="1143000"/>
            <a:ext cx="6703646" cy="5415915"/>
            <a:chOff x="1183054" y="1143000"/>
            <a:chExt cx="6703646" cy="5415915"/>
          </a:xfrm>
        </p:grpSpPr>
        <p:pic>
          <p:nvPicPr>
            <p:cNvPr id="4" name="Picture 3" descr="Geology_Campbell.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3054" y="1143000"/>
              <a:ext cx="6703646" cy="5228844"/>
            </a:xfrm>
            <a:prstGeom prst="rect">
              <a:avLst/>
            </a:prstGeom>
          </p:spPr>
        </p:pic>
        <p:sp>
          <p:nvSpPr>
            <p:cNvPr id="5" name="TextBox 4"/>
            <p:cNvSpPr txBox="1"/>
            <p:nvPr/>
          </p:nvSpPr>
          <p:spPr>
            <a:xfrm>
              <a:off x="5435600" y="6251138"/>
              <a:ext cx="2451100" cy="307777"/>
            </a:xfrm>
            <a:prstGeom prst="rect">
              <a:avLst/>
            </a:prstGeom>
            <a:noFill/>
          </p:spPr>
          <p:txBody>
            <a:bodyPr wrap="square" rtlCol="0">
              <a:spAutoFit/>
            </a:bodyPr>
            <a:lstStyle/>
            <a:p>
              <a:pPr algn="ctr"/>
              <a:r>
                <a:rPr lang="en-US" sz="1400" b="1" dirty="0" smtClean="0">
                  <a:solidFill>
                    <a:srgbClr val="000000"/>
                  </a:solidFill>
                </a:rPr>
                <a:t>From Grant-Mackie 1984</a:t>
              </a:r>
            </a:p>
          </p:txBody>
        </p:sp>
      </p:grpSp>
    </p:spTree>
    <p:extLst>
      <p:ext uri="{BB962C8B-B14F-4D97-AF65-F5344CB8AC3E}">
        <p14:creationId xmlns:p14="http://schemas.microsoft.com/office/powerpoint/2010/main" val="1354002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Rock types at </a:t>
            </a:r>
            <a:r>
              <a:rPr lang="en-US" sz="3200" b="1" dirty="0" err="1" smtClean="0"/>
              <a:t>Highfield</a:t>
            </a:r>
            <a:endParaRPr lang="en-US" sz="3200" b="1" dirty="0"/>
          </a:p>
        </p:txBody>
      </p:sp>
      <p:pic>
        <p:nvPicPr>
          <p:cNvPr id="4" name="Picture 3" descr="IMG_234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300" y="1214438"/>
            <a:ext cx="7253816" cy="5440362"/>
          </a:xfrm>
          <a:prstGeom prst="rect">
            <a:avLst/>
          </a:prstGeom>
        </p:spPr>
      </p:pic>
    </p:spTree>
    <p:extLst>
      <p:ext uri="{BB962C8B-B14F-4D97-AF65-F5344CB8AC3E}">
        <p14:creationId xmlns:p14="http://schemas.microsoft.com/office/powerpoint/2010/main" val="36271421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8"/>
            <a:ext cx="8229600" cy="1143000"/>
          </a:xfrm>
        </p:spPr>
        <p:txBody>
          <a:bodyPr/>
          <a:lstStyle/>
          <a:p>
            <a:r>
              <a:rPr lang="en-US" b="1" dirty="0" smtClean="0"/>
              <a:t>Measuring dip and strike</a:t>
            </a:r>
            <a:endParaRPr lang="en-US" b="1" dirty="0"/>
          </a:p>
        </p:txBody>
      </p:sp>
      <p:pic>
        <p:nvPicPr>
          <p:cNvPr id="4" name="Picture 3" descr="P9110370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0" y="3200399"/>
            <a:ext cx="4572000" cy="3429000"/>
          </a:xfrm>
          <a:prstGeom prst="rect">
            <a:avLst/>
          </a:prstGeom>
        </p:spPr>
      </p:pic>
      <p:pic>
        <p:nvPicPr>
          <p:cNvPr id="3" name="Picture 2" descr="Dip measuremen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38137" y="1951036"/>
            <a:ext cx="5346700" cy="4010025"/>
          </a:xfrm>
          <a:prstGeom prst="rect">
            <a:avLst/>
          </a:prstGeom>
        </p:spPr>
      </p:pic>
      <p:sp>
        <p:nvSpPr>
          <p:cNvPr id="5" name="TextBox 4"/>
          <p:cNvSpPr txBox="1"/>
          <p:nvPr/>
        </p:nvSpPr>
        <p:spPr>
          <a:xfrm>
            <a:off x="4470400" y="1290636"/>
            <a:ext cx="4483100" cy="1754327"/>
          </a:xfrm>
          <a:prstGeom prst="rect">
            <a:avLst/>
          </a:prstGeom>
          <a:noFill/>
        </p:spPr>
        <p:txBody>
          <a:bodyPr wrap="square" rtlCol="0">
            <a:spAutoFit/>
          </a:bodyPr>
          <a:lstStyle/>
          <a:p>
            <a:r>
              <a:rPr lang="en-US" dirty="0" smtClean="0"/>
              <a:t>Dip is measured as the inclination (degrees from horizontal) of the steepest line of dip in the rock.</a:t>
            </a:r>
          </a:p>
          <a:p>
            <a:endParaRPr lang="en-US" dirty="0"/>
          </a:p>
          <a:p>
            <a:r>
              <a:rPr lang="en-US" dirty="0" smtClean="0"/>
              <a:t>Strike is measured as the horizontal compass bearing (azimuth) at right angles to the dip.</a:t>
            </a:r>
            <a:endParaRPr lang="en-US" dirty="0"/>
          </a:p>
        </p:txBody>
      </p:sp>
    </p:spTree>
    <p:extLst>
      <p:ext uri="{BB962C8B-B14F-4D97-AF65-F5344CB8AC3E}">
        <p14:creationId xmlns:p14="http://schemas.microsoft.com/office/powerpoint/2010/main" val="40894101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cmpd="sng">
          <a:solidFill>
            <a:srgbClr val="FF0000"/>
          </a:solidFill>
        </a:ln>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9525">
          <a:solidFill>
            <a:srgbClr val="FFFFFF"/>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b="1" dirty="0" smtClean="0">
            <a:solidFill>
              <a:srgbClr val="00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1959</TotalTime>
  <Words>2971</Words>
  <Application>Microsoft Macintosh PowerPoint</Application>
  <PresentationFormat>On-screen Show (4:3)</PresentationFormat>
  <Paragraphs>174</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The Triassic Geology at Highfield Farm</vt:lpstr>
      <vt:lpstr>Acknowledgements</vt:lpstr>
      <vt:lpstr>Introduction</vt:lpstr>
      <vt:lpstr>Highfield Farm</vt:lpstr>
      <vt:lpstr>Highfield Farm:  a view of gullies B and C</vt:lpstr>
      <vt:lpstr>Scree slope, Highfield Farm, Gully A</vt:lpstr>
      <vt:lpstr>Previous studies</vt:lpstr>
      <vt:lpstr>Rock types at Highfield</vt:lpstr>
      <vt:lpstr>Measuring dip and strike</vt:lpstr>
      <vt:lpstr>Fossils and bedding planes</vt:lpstr>
      <vt:lpstr>Fossils and bedding</vt:lpstr>
      <vt:lpstr>Lithology and bedding</vt:lpstr>
      <vt:lpstr>Dip and strike at Highfield</vt:lpstr>
      <vt:lpstr>Faulting at Highfield</vt:lpstr>
      <vt:lpstr>Fault or Gull</vt:lpstr>
      <vt:lpstr>Tracing faults</vt:lpstr>
      <vt:lpstr>Faults at Highfield</vt:lpstr>
      <vt:lpstr>Fossils</vt:lpstr>
      <vt:lpstr>Key fossil species</vt:lpstr>
      <vt:lpstr>Fossil distribution, Highfield</vt:lpstr>
      <vt:lpstr>Putting it all together</vt:lpstr>
      <vt:lpstr>Putting it all together</vt:lpstr>
      <vt:lpstr>Putting it all together</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the Rocks</dc:title>
  <dc:creator>David Briggs</dc:creator>
  <cp:lastModifiedBy>David Briggs</cp:lastModifiedBy>
  <cp:revision>143</cp:revision>
  <cp:lastPrinted>2016-10-26T21:36:47Z</cp:lastPrinted>
  <dcterms:created xsi:type="dcterms:W3CDTF">2016-09-27T00:06:16Z</dcterms:created>
  <dcterms:modified xsi:type="dcterms:W3CDTF">2016-10-27T20:02:47Z</dcterms:modified>
</cp:coreProperties>
</file>